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6"/>
  </p:notesMasterIdLst>
  <p:sldIdLst>
    <p:sldId id="281" r:id="rId3"/>
    <p:sldId id="257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94" r:id="rId14"/>
    <p:sldId id="280" r:id="rId1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4E2A"/>
    <a:srgbClr val="D1701A"/>
    <a:srgbClr val="0066CC"/>
    <a:srgbClr val="2891D7"/>
    <a:srgbClr val="627A38"/>
    <a:srgbClr val="F8A45E"/>
    <a:srgbClr val="C2D3E8"/>
    <a:srgbClr val="E7BCBB"/>
    <a:srgbClr val="E7EFF9"/>
    <a:srgbClr val="F9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8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78A5BB7-0456-41F4-8E9C-384EBCB4BAC0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3CA3D6F-C8AE-4716-A006-A443DB11D8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8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C946-E4CD-4FD3-87FC-9006ADD355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42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310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648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469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96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1377387"/>
            <a:ext cx="12292314" cy="41032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1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292314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54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583292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-21705" y="-34724"/>
            <a:ext cx="7035963" cy="6892725"/>
          </a:xfrm>
          <a:custGeom>
            <a:avLst/>
            <a:gdLst>
              <a:gd name="connsiteX0" fmla="*/ 0 w 7037409"/>
              <a:gd name="connsiteY0" fmla="*/ 6858000 h 6858000"/>
              <a:gd name="connsiteX1" fmla="*/ 1714500 w 7037409"/>
              <a:gd name="connsiteY1" fmla="*/ 0 h 6858000"/>
              <a:gd name="connsiteX2" fmla="*/ 7037409 w 7037409"/>
              <a:gd name="connsiteY2" fmla="*/ 0 h 6858000"/>
              <a:gd name="connsiteX3" fmla="*/ 5322909 w 7037409"/>
              <a:gd name="connsiteY3" fmla="*/ 6858000 h 6858000"/>
              <a:gd name="connsiteX4" fmla="*/ 0 w 7037409"/>
              <a:gd name="connsiteY4" fmla="*/ 6858000 h 6858000"/>
              <a:gd name="connsiteX0" fmla="*/ 10128 w 7047537"/>
              <a:gd name="connsiteY0" fmla="*/ 6858000 h 6858000"/>
              <a:gd name="connsiteX1" fmla="*/ 0 w 7047537"/>
              <a:gd name="connsiteY1" fmla="*/ 0 h 6858000"/>
              <a:gd name="connsiteX2" fmla="*/ 7047537 w 7047537"/>
              <a:gd name="connsiteY2" fmla="*/ 0 h 6858000"/>
              <a:gd name="connsiteX3" fmla="*/ 5333037 w 7047537"/>
              <a:gd name="connsiteY3" fmla="*/ 6858000 h 6858000"/>
              <a:gd name="connsiteX4" fmla="*/ 10128 w 7047537"/>
              <a:gd name="connsiteY4" fmla="*/ 6858000 h 6858000"/>
              <a:gd name="connsiteX0" fmla="*/ 10128 w 7080814"/>
              <a:gd name="connsiteY0" fmla="*/ 6858000 h 6858000"/>
              <a:gd name="connsiteX1" fmla="*/ 0 w 7080814"/>
              <a:gd name="connsiteY1" fmla="*/ 0 h 6858000"/>
              <a:gd name="connsiteX2" fmla="*/ 7047537 w 7080814"/>
              <a:gd name="connsiteY2" fmla="*/ 0 h 6858000"/>
              <a:gd name="connsiteX3" fmla="*/ 7080814 w 7080814"/>
              <a:gd name="connsiteY3" fmla="*/ 6858000 h 6858000"/>
              <a:gd name="connsiteX4" fmla="*/ 10128 w 7080814"/>
              <a:gd name="connsiteY4" fmla="*/ 6858000 h 6858000"/>
              <a:gd name="connsiteX0" fmla="*/ 10128 w 7080814"/>
              <a:gd name="connsiteY0" fmla="*/ 6858000 h 6858000"/>
              <a:gd name="connsiteX1" fmla="*/ 0 w 7080814"/>
              <a:gd name="connsiteY1" fmla="*/ 0 h 6858000"/>
              <a:gd name="connsiteX2" fmla="*/ 3459385 w 7080814"/>
              <a:gd name="connsiteY2" fmla="*/ 11575 h 6858000"/>
              <a:gd name="connsiteX3" fmla="*/ 7080814 w 7080814"/>
              <a:gd name="connsiteY3" fmla="*/ 6858000 h 6858000"/>
              <a:gd name="connsiteX4" fmla="*/ 10128 w 7080814"/>
              <a:gd name="connsiteY4" fmla="*/ 6858000 h 6858000"/>
              <a:gd name="connsiteX0" fmla="*/ 10128 w 7069239"/>
              <a:gd name="connsiteY0" fmla="*/ 6858000 h 6858000"/>
              <a:gd name="connsiteX1" fmla="*/ 0 w 7069239"/>
              <a:gd name="connsiteY1" fmla="*/ 0 h 6858000"/>
              <a:gd name="connsiteX2" fmla="*/ 3459385 w 7069239"/>
              <a:gd name="connsiteY2" fmla="*/ 11575 h 6858000"/>
              <a:gd name="connsiteX3" fmla="*/ 7069239 w 7069239"/>
              <a:gd name="connsiteY3" fmla="*/ 6858000 h 6858000"/>
              <a:gd name="connsiteX4" fmla="*/ 10128 w 706923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9239" h="6858000">
                <a:moveTo>
                  <a:pt x="10128" y="6858000"/>
                </a:moveTo>
                <a:lnTo>
                  <a:pt x="0" y="0"/>
                </a:lnTo>
                <a:lnTo>
                  <a:pt x="3459385" y="11575"/>
                </a:lnTo>
                <a:lnTo>
                  <a:pt x="7069239" y="6858000"/>
                </a:lnTo>
                <a:lnTo>
                  <a:pt x="10128" y="685800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6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3391382"/>
            <a:ext cx="5220182" cy="3507129"/>
          </a:xfrm>
          <a:custGeom>
            <a:avLst/>
            <a:gdLst>
              <a:gd name="connsiteX0" fmla="*/ 0 w 4027990"/>
              <a:gd name="connsiteY0" fmla="*/ 3507129 h 3507129"/>
              <a:gd name="connsiteX1" fmla="*/ 0 w 4027990"/>
              <a:gd name="connsiteY1" fmla="*/ 0 h 3507129"/>
              <a:gd name="connsiteX2" fmla="*/ 4027990 w 4027990"/>
              <a:gd name="connsiteY2" fmla="*/ 0 h 3507129"/>
              <a:gd name="connsiteX3" fmla="*/ 4027990 w 4027990"/>
              <a:gd name="connsiteY3" fmla="*/ 3507129 h 3507129"/>
              <a:gd name="connsiteX4" fmla="*/ 0 w 4027990"/>
              <a:gd name="connsiteY4" fmla="*/ 3507129 h 3507129"/>
              <a:gd name="connsiteX0" fmla="*/ 0 w 5220182"/>
              <a:gd name="connsiteY0" fmla="*/ 3507129 h 3507129"/>
              <a:gd name="connsiteX1" fmla="*/ 0 w 5220182"/>
              <a:gd name="connsiteY1" fmla="*/ 0 h 3507129"/>
              <a:gd name="connsiteX2" fmla="*/ 4027990 w 5220182"/>
              <a:gd name="connsiteY2" fmla="*/ 0 h 3507129"/>
              <a:gd name="connsiteX3" fmla="*/ 5220182 w 5220182"/>
              <a:gd name="connsiteY3" fmla="*/ 3507129 h 3507129"/>
              <a:gd name="connsiteX4" fmla="*/ 0 w 5220182"/>
              <a:gd name="connsiteY4" fmla="*/ 3507129 h 350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182" h="3507129">
                <a:moveTo>
                  <a:pt x="0" y="3507129"/>
                </a:moveTo>
                <a:lnTo>
                  <a:pt x="0" y="0"/>
                </a:lnTo>
                <a:lnTo>
                  <a:pt x="4027990" y="0"/>
                </a:lnTo>
                <a:lnTo>
                  <a:pt x="5220182" y="3507129"/>
                </a:lnTo>
                <a:lnTo>
                  <a:pt x="0" y="3507129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1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1545221"/>
            <a:ext cx="12408061" cy="20776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29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133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6354" y="3443469"/>
            <a:ext cx="2972660" cy="20776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62517" y="3443469"/>
            <a:ext cx="2972660" cy="20776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41388" y="3443469"/>
            <a:ext cx="2972660" cy="20776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220259" y="3443469"/>
            <a:ext cx="2972660" cy="207765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02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25430" y="2766350"/>
            <a:ext cx="1365810" cy="13658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720053" y="3796497"/>
            <a:ext cx="1365810" cy="13658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1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84650" y="625033"/>
            <a:ext cx="1365810" cy="13658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217765" y="3738624"/>
            <a:ext cx="1365810" cy="13658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30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30949" y="381965"/>
            <a:ext cx="1365810" cy="136581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6354" y="4091651"/>
            <a:ext cx="12343392" cy="2239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59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3" name="Oval 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5" name="Oval 1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Chevron 1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-21705" y="-34724"/>
            <a:ext cx="7035963" cy="6892725"/>
          </a:xfrm>
          <a:custGeom>
            <a:avLst/>
            <a:gdLst>
              <a:gd name="connsiteX0" fmla="*/ 0 w 7037409"/>
              <a:gd name="connsiteY0" fmla="*/ 6858000 h 6858000"/>
              <a:gd name="connsiteX1" fmla="*/ 1714500 w 7037409"/>
              <a:gd name="connsiteY1" fmla="*/ 0 h 6858000"/>
              <a:gd name="connsiteX2" fmla="*/ 7037409 w 7037409"/>
              <a:gd name="connsiteY2" fmla="*/ 0 h 6858000"/>
              <a:gd name="connsiteX3" fmla="*/ 5322909 w 7037409"/>
              <a:gd name="connsiteY3" fmla="*/ 6858000 h 6858000"/>
              <a:gd name="connsiteX4" fmla="*/ 0 w 7037409"/>
              <a:gd name="connsiteY4" fmla="*/ 6858000 h 6858000"/>
              <a:gd name="connsiteX0" fmla="*/ 10128 w 7047537"/>
              <a:gd name="connsiteY0" fmla="*/ 6858000 h 6858000"/>
              <a:gd name="connsiteX1" fmla="*/ 0 w 7047537"/>
              <a:gd name="connsiteY1" fmla="*/ 0 h 6858000"/>
              <a:gd name="connsiteX2" fmla="*/ 7047537 w 7047537"/>
              <a:gd name="connsiteY2" fmla="*/ 0 h 6858000"/>
              <a:gd name="connsiteX3" fmla="*/ 5333037 w 7047537"/>
              <a:gd name="connsiteY3" fmla="*/ 6858000 h 6858000"/>
              <a:gd name="connsiteX4" fmla="*/ 10128 w 7047537"/>
              <a:gd name="connsiteY4" fmla="*/ 6858000 h 6858000"/>
              <a:gd name="connsiteX0" fmla="*/ 10128 w 7080814"/>
              <a:gd name="connsiteY0" fmla="*/ 6858000 h 6858000"/>
              <a:gd name="connsiteX1" fmla="*/ 0 w 7080814"/>
              <a:gd name="connsiteY1" fmla="*/ 0 h 6858000"/>
              <a:gd name="connsiteX2" fmla="*/ 7047537 w 7080814"/>
              <a:gd name="connsiteY2" fmla="*/ 0 h 6858000"/>
              <a:gd name="connsiteX3" fmla="*/ 7080814 w 7080814"/>
              <a:gd name="connsiteY3" fmla="*/ 6858000 h 6858000"/>
              <a:gd name="connsiteX4" fmla="*/ 10128 w 7080814"/>
              <a:gd name="connsiteY4" fmla="*/ 6858000 h 6858000"/>
              <a:gd name="connsiteX0" fmla="*/ 10128 w 7080814"/>
              <a:gd name="connsiteY0" fmla="*/ 6858000 h 6858000"/>
              <a:gd name="connsiteX1" fmla="*/ 0 w 7080814"/>
              <a:gd name="connsiteY1" fmla="*/ 0 h 6858000"/>
              <a:gd name="connsiteX2" fmla="*/ 3459385 w 7080814"/>
              <a:gd name="connsiteY2" fmla="*/ 11575 h 6858000"/>
              <a:gd name="connsiteX3" fmla="*/ 7080814 w 7080814"/>
              <a:gd name="connsiteY3" fmla="*/ 6858000 h 6858000"/>
              <a:gd name="connsiteX4" fmla="*/ 10128 w 7080814"/>
              <a:gd name="connsiteY4" fmla="*/ 6858000 h 6858000"/>
              <a:gd name="connsiteX0" fmla="*/ 10128 w 7069239"/>
              <a:gd name="connsiteY0" fmla="*/ 6858000 h 6858000"/>
              <a:gd name="connsiteX1" fmla="*/ 0 w 7069239"/>
              <a:gd name="connsiteY1" fmla="*/ 0 h 6858000"/>
              <a:gd name="connsiteX2" fmla="*/ 3459385 w 7069239"/>
              <a:gd name="connsiteY2" fmla="*/ 11575 h 6858000"/>
              <a:gd name="connsiteX3" fmla="*/ 7069239 w 7069239"/>
              <a:gd name="connsiteY3" fmla="*/ 6858000 h 6858000"/>
              <a:gd name="connsiteX4" fmla="*/ 10128 w 706923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9239" h="6858000">
                <a:moveTo>
                  <a:pt x="10128" y="6858000"/>
                </a:moveTo>
                <a:lnTo>
                  <a:pt x="0" y="0"/>
                </a:lnTo>
                <a:lnTo>
                  <a:pt x="3459385" y="11575"/>
                </a:lnTo>
                <a:lnTo>
                  <a:pt x="7069239" y="6858000"/>
                </a:lnTo>
                <a:lnTo>
                  <a:pt x="10128" y="685800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3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81760" y="184391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52240" y="299154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59862" y="447490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20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2" name="Oval 21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Chevron 2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5" name="Oval 2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Chevron 2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45027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3200400"/>
            <a:ext cx="12408061" cy="365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-1" y="128915"/>
            <a:ext cx="3962401" cy="67290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8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0" name="Oval 19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Chevron 20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Chevron 23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89962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1817225"/>
            <a:ext cx="12292314" cy="36633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6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8" name="Oval 7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Chevron 8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1" name="Oval 10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Chevron 1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23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65201" y="2165852"/>
            <a:ext cx="2092960" cy="26788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18" name="Oval 17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Chevron 18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1" name="Oval 20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Chevron 21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695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-121920" y="2103120"/>
            <a:ext cx="6217920" cy="2773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18" name="Oval 17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Chevron 18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1" name="Oval 20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Chevron 21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73159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2335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41120" y="2103120"/>
            <a:ext cx="4754880" cy="2773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36342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789296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437225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20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2" name="Oval 21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Chevron 2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5" name="Oval 2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Chevron 2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8738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30649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685186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39723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6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18" name="Oval 17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Chevron 19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4" name="Oval 23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Chevron 24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946498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1" y="3429000"/>
            <a:ext cx="12338613" cy="2943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17" name="Oval 16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Chevron 17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1" name="Oval 20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Chevron 21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7883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377440"/>
            <a:ext cx="12330953" cy="23063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3528083" cy="4683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8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0" name="Oval 19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Chevron 20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Chevron 23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3293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16" name="Oval 15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Chevron 16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9" name="Oval 18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Chevron 19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43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820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999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178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7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1" name="Oval 20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Chevron 21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4" name="Oval 23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Chevron 24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827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16" name="Oval 15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Chevron 16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9" name="Oval 18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Chevron 19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62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75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4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16" name="Oval 15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Chevron 16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19" name="Oval 18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Chevron 19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354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34724" y="-34724"/>
            <a:ext cx="3940646" cy="45663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4723" y="3249227"/>
            <a:ext cx="12315462" cy="1282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9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1" name="Oval 20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Chevron 21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4" name="Oval 23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Chevron 24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134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2192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34549" y="3870664"/>
            <a:ext cx="1728216" cy="17282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78759" y="3870664"/>
            <a:ext cx="1728216" cy="17282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7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0" name="Oval 19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Chevron 20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Chevron 23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014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6149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69226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2303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75380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7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2" name="Oval 21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Chevron 2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5" name="Oval 2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Chevron 2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75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24277" y="1439501"/>
            <a:ext cx="3223034" cy="54184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7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19" name="Oval 18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Chevron 19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2" name="Oval 21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Chevron 2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196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14196" y="1963246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21187" y="1958726"/>
            <a:ext cx="1835640" cy="1983582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0 w 2042556"/>
              <a:gd name="connsiteY0" fmla="*/ 982980 h 1967129"/>
              <a:gd name="connsiteX1" fmla="*/ 982980 w 2042556"/>
              <a:gd name="connsiteY1" fmla="*/ 0 h 1967129"/>
              <a:gd name="connsiteX2" fmla="*/ 1965960 w 2042556"/>
              <a:gd name="connsiteY2" fmla="*/ 982980 h 1967129"/>
              <a:gd name="connsiteX3" fmla="*/ 1847919 w 2042556"/>
              <a:gd name="connsiteY3" fmla="*/ 1178306 h 1967129"/>
              <a:gd name="connsiteX4" fmla="*/ 982980 w 2042556"/>
              <a:gd name="connsiteY4" fmla="*/ 1965960 h 1967129"/>
              <a:gd name="connsiteX5" fmla="*/ 0 w 2042556"/>
              <a:gd name="connsiteY5" fmla="*/ 982980 h 1967129"/>
              <a:gd name="connsiteX0" fmla="*/ 0 w 2039291"/>
              <a:gd name="connsiteY0" fmla="*/ 982980 h 1981733"/>
              <a:gd name="connsiteX1" fmla="*/ 982980 w 2039291"/>
              <a:gd name="connsiteY1" fmla="*/ 0 h 1981733"/>
              <a:gd name="connsiteX2" fmla="*/ 1965960 w 2039291"/>
              <a:gd name="connsiteY2" fmla="*/ 982980 h 1981733"/>
              <a:gd name="connsiteX3" fmla="*/ 1835219 w 2039291"/>
              <a:gd name="connsiteY3" fmla="*/ 1546606 h 1981733"/>
              <a:gd name="connsiteX4" fmla="*/ 982980 w 2039291"/>
              <a:gd name="connsiteY4" fmla="*/ 1965960 h 1981733"/>
              <a:gd name="connsiteX5" fmla="*/ 0 w 2039291"/>
              <a:gd name="connsiteY5" fmla="*/ 982980 h 1981733"/>
              <a:gd name="connsiteX0" fmla="*/ 0 w 2036992"/>
              <a:gd name="connsiteY0" fmla="*/ 982980 h 1981474"/>
              <a:gd name="connsiteX1" fmla="*/ 982980 w 2036992"/>
              <a:gd name="connsiteY1" fmla="*/ 0 h 1981474"/>
              <a:gd name="connsiteX2" fmla="*/ 1965960 w 2036992"/>
              <a:gd name="connsiteY2" fmla="*/ 982980 h 1981474"/>
              <a:gd name="connsiteX3" fmla="*/ 1825694 w 2036992"/>
              <a:gd name="connsiteY3" fmla="*/ 1543431 h 1981474"/>
              <a:gd name="connsiteX4" fmla="*/ 982980 w 2036992"/>
              <a:gd name="connsiteY4" fmla="*/ 1965960 h 1981474"/>
              <a:gd name="connsiteX5" fmla="*/ 0 w 2036992"/>
              <a:gd name="connsiteY5" fmla="*/ 982980 h 1981474"/>
              <a:gd name="connsiteX0" fmla="*/ 0 w 1947133"/>
              <a:gd name="connsiteY0" fmla="*/ 998052 h 1996546"/>
              <a:gd name="connsiteX1" fmla="*/ 982980 w 1947133"/>
              <a:gd name="connsiteY1" fmla="*/ 15072 h 1996546"/>
              <a:gd name="connsiteX2" fmla="*/ 1826260 w 1947133"/>
              <a:gd name="connsiteY2" fmla="*/ 458302 h 1996546"/>
              <a:gd name="connsiteX3" fmla="*/ 1825694 w 1947133"/>
              <a:gd name="connsiteY3" fmla="*/ 1558503 h 1996546"/>
              <a:gd name="connsiteX4" fmla="*/ 982980 w 1947133"/>
              <a:gd name="connsiteY4" fmla="*/ 1981032 h 1996546"/>
              <a:gd name="connsiteX5" fmla="*/ 0 w 1947133"/>
              <a:gd name="connsiteY5" fmla="*/ 998052 h 1996546"/>
              <a:gd name="connsiteX0" fmla="*/ 0 w 1880242"/>
              <a:gd name="connsiteY0" fmla="*/ 998052 h 1996546"/>
              <a:gd name="connsiteX1" fmla="*/ 982980 w 1880242"/>
              <a:gd name="connsiteY1" fmla="*/ 15072 h 1996546"/>
              <a:gd name="connsiteX2" fmla="*/ 1826260 w 1880242"/>
              <a:gd name="connsiteY2" fmla="*/ 458302 h 1996546"/>
              <a:gd name="connsiteX3" fmla="*/ 1825694 w 1880242"/>
              <a:gd name="connsiteY3" fmla="*/ 1558503 h 1996546"/>
              <a:gd name="connsiteX4" fmla="*/ 982980 w 1880242"/>
              <a:gd name="connsiteY4" fmla="*/ 1981032 h 1996546"/>
              <a:gd name="connsiteX5" fmla="*/ 0 w 1880242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1389 w 1827649"/>
              <a:gd name="connsiteY0" fmla="*/ 979731 h 1978225"/>
              <a:gd name="connsiteX1" fmla="*/ 793869 w 1827649"/>
              <a:gd name="connsiteY1" fmla="*/ 15801 h 1978225"/>
              <a:gd name="connsiteX2" fmla="*/ 1827649 w 1827649"/>
              <a:gd name="connsiteY2" fmla="*/ 439981 h 1978225"/>
              <a:gd name="connsiteX3" fmla="*/ 1827083 w 1827649"/>
              <a:gd name="connsiteY3" fmla="*/ 1540182 h 1978225"/>
              <a:gd name="connsiteX4" fmla="*/ 984369 w 1827649"/>
              <a:gd name="connsiteY4" fmla="*/ 1962711 h 1978225"/>
              <a:gd name="connsiteX5" fmla="*/ 1389 w 1827649"/>
              <a:gd name="connsiteY5" fmla="*/ 979731 h 1978225"/>
              <a:gd name="connsiteX0" fmla="*/ 2466 w 1828726"/>
              <a:gd name="connsiteY0" fmla="*/ 986255 h 1984749"/>
              <a:gd name="connsiteX1" fmla="*/ 794946 w 1828726"/>
              <a:gd name="connsiteY1" fmla="*/ 22325 h 1984749"/>
              <a:gd name="connsiteX2" fmla="*/ 1828726 w 1828726"/>
              <a:gd name="connsiteY2" fmla="*/ 446505 h 1984749"/>
              <a:gd name="connsiteX3" fmla="*/ 1828160 w 1828726"/>
              <a:gd name="connsiteY3" fmla="*/ 1546706 h 1984749"/>
              <a:gd name="connsiteX4" fmla="*/ 985446 w 1828726"/>
              <a:gd name="connsiteY4" fmla="*/ 1969235 h 1984749"/>
              <a:gd name="connsiteX5" fmla="*/ 2466 w 1828726"/>
              <a:gd name="connsiteY5" fmla="*/ 986255 h 1984749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791771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2022885"/>
              <a:gd name="connsiteX1" fmla="*/ 794946 w 1828726"/>
              <a:gd name="connsiteY1" fmla="*/ 22481 h 2022885"/>
              <a:gd name="connsiteX2" fmla="*/ 1828726 w 1828726"/>
              <a:gd name="connsiteY2" fmla="*/ 446661 h 2022885"/>
              <a:gd name="connsiteX3" fmla="*/ 1828160 w 1828726"/>
              <a:gd name="connsiteY3" fmla="*/ 1546862 h 2022885"/>
              <a:gd name="connsiteX4" fmla="*/ 791771 w 1828726"/>
              <a:gd name="connsiteY4" fmla="*/ 1969391 h 2022885"/>
              <a:gd name="connsiteX5" fmla="*/ 2466 w 1828726"/>
              <a:gd name="connsiteY5" fmla="*/ 986411 h 2022885"/>
              <a:gd name="connsiteX0" fmla="*/ 2466 w 1828726"/>
              <a:gd name="connsiteY0" fmla="*/ 986411 h 2018099"/>
              <a:gd name="connsiteX1" fmla="*/ 794946 w 1828726"/>
              <a:gd name="connsiteY1" fmla="*/ 22481 h 2018099"/>
              <a:gd name="connsiteX2" fmla="*/ 1828726 w 1828726"/>
              <a:gd name="connsiteY2" fmla="*/ 446661 h 2018099"/>
              <a:gd name="connsiteX3" fmla="*/ 1828160 w 1828726"/>
              <a:gd name="connsiteY3" fmla="*/ 1546862 h 2018099"/>
              <a:gd name="connsiteX4" fmla="*/ 791771 w 1828726"/>
              <a:gd name="connsiteY4" fmla="*/ 1969391 h 2018099"/>
              <a:gd name="connsiteX5" fmla="*/ 2466 w 1828726"/>
              <a:gd name="connsiteY5" fmla="*/ 986411 h 2018099"/>
              <a:gd name="connsiteX0" fmla="*/ 2466 w 1828726"/>
              <a:gd name="connsiteY0" fmla="*/ 986411 h 1988683"/>
              <a:gd name="connsiteX1" fmla="*/ 794946 w 1828726"/>
              <a:gd name="connsiteY1" fmla="*/ 22481 h 1988683"/>
              <a:gd name="connsiteX2" fmla="*/ 1828726 w 1828726"/>
              <a:gd name="connsiteY2" fmla="*/ 446661 h 1988683"/>
              <a:gd name="connsiteX3" fmla="*/ 1828160 w 1828726"/>
              <a:gd name="connsiteY3" fmla="*/ 1546862 h 1988683"/>
              <a:gd name="connsiteX4" fmla="*/ 674296 w 1828726"/>
              <a:gd name="connsiteY4" fmla="*/ 1937641 h 1988683"/>
              <a:gd name="connsiteX5" fmla="*/ 2466 w 1828726"/>
              <a:gd name="connsiteY5" fmla="*/ 986411 h 1988683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4 w 1835673"/>
              <a:gd name="connsiteY0" fmla="*/ 989422 h 1985504"/>
              <a:gd name="connsiteX1" fmla="*/ 789759 w 1835673"/>
              <a:gd name="connsiteY1" fmla="*/ 22317 h 1985504"/>
              <a:gd name="connsiteX2" fmla="*/ 1826714 w 1835673"/>
              <a:gd name="connsiteY2" fmla="*/ 449672 h 1985504"/>
              <a:gd name="connsiteX3" fmla="*/ 1835673 w 1835673"/>
              <a:gd name="connsiteY3" fmla="*/ 1540348 h 1985504"/>
              <a:gd name="connsiteX4" fmla="*/ 672284 w 1835673"/>
              <a:gd name="connsiteY4" fmla="*/ 1940652 h 1985504"/>
              <a:gd name="connsiteX5" fmla="*/ 454 w 1835673"/>
              <a:gd name="connsiteY5" fmla="*/ 989422 h 1985504"/>
              <a:gd name="connsiteX0" fmla="*/ 421 w 1835640"/>
              <a:gd name="connsiteY0" fmla="*/ 987500 h 1983582"/>
              <a:gd name="connsiteX1" fmla="*/ 789726 w 1835640"/>
              <a:gd name="connsiteY1" fmla="*/ 20395 h 1983582"/>
              <a:gd name="connsiteX2" fmla="*/ 1826681 w 1835640"/>
              <a:gd name="connsiteY2" fmla="*/ 447750 h 1983582"/>
              <a:gd name="connsiteX3" fmla="*/ 1835640 w 1835640"/>
              <a:gd name="connsiteY3" fmla="*/ 1538426 h 1983582"/>
              <a:gd name="connsiteX4" fmla="*/ 672251 w 1835640"/>
              <a:gd name="connsiteY4" fmla="*/ 1938730 h 1983582"/>
              <a:gd name="connsiteX5" fmla="*/ 421 w 1835640"/>
              <a:gd name="connsiteY5" fmla="*/ 987500 h 198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640" h="1983582">
                <a:moveTo>
                  <a:pt x="421" y="987500"/>
                </a:moveTo>
                <a:cubicBezTo>
                  <a:pt x="-12279" y="618565"/>
                  <a:pt x="263099" y="126228"/>
                  <a:pt x="789726" y="20395"/>
                </a:cubicBezTo>
                <a:cubicBezTo>
                  <a:pt x="1316353" y="-85438"/>
                  <a:pt x="1702361" y="245173"/>
                  <a:pt x="1826681" y="447750"/>
                </a:cubicBezTo>
                <a:cubicBezTo>
                  <a:pt x="1636676" y="828127"/>
                  <a:pt x="1653395" y="1219021"/>
                  <a:pt x="1835640" y="1538426"/>
                </a:cubicBezTo>
                <a:cubicBezTo>
                  <a:pt x="1773410" y="1635581"/>
                  <a:pt x="1373408" y="2133738"/>
                  <a:pt x="672251" y="1938730"/>
                </a:cubicBezTo>
                <a:cubicBezTo>
                  <a:pt x="345744" y="1813572"/>
                  <a:pt x="22646" y="1531060"/>
                  <a:pt x="421" y="98750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38769" y="1958726"/>
            <a:ext cx="1835640" cy="1983582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0 w 2042556"/>
              <a:gd name="connsiteY0" fmla="*/ 982980 h 1967129"/>
              <a:gd name="connsiteX1" fmla="*/ 982980 w 2042556"/>
              <a:gd name="connsiteY1" fmla="*/ 0 h 1967129"/>
              <a:gd name="connsiteX2" fmla="*/ 1965960 w 2042556"/>
              <a:gd name="connsiteY2" fmla="*/ 982980 h 1967129"/>
              <a:gd name="connsiteX3" fmla="*/ 1847919 w 2042556"/>
              <a:gd name="connsiteY3" fmla="*/ 1178306 h 1967129"/>
              <a:gd name="connsiteX4" fmla="*/ 982980 w 2042556"/>
              <a:gd name="connsiteY4" fmla="*/ 1965960 h 1967129"/>
              <a:gd name="connsiteX5" fmla="*/ 0 w 2042556"/>
              <a:gd name="connsiteY5" fmla="*/ 982980 h 1967129"/>
              <a:gd name="connsiteX0" fmla="*/ 0 w 2039291"/>
              <a:gd name="connsiteY0" fmla="*/ 982980 h 1981733"/>
              <a:gd name="connsiteX1" fmla="*/ 982980 w 2039291"/>
              <a:gd name="connsiteY1" fmla="*/ 0 h 1981733"/>
              <a:gd name="connsiteX2" fmla="*/ 1965960 w 2039291"/>
              <a:gd name="connsiteY2" fmla="*/ 982980 h 1981733"/>
              <a:gd name="connsiteX3" fmla="*/ 1835219 w 2039291"/>
              <a:gd name="connsiteY3" fmla="*/ 1546606 h 1981733"/>
              <a:gd name="connsiteX4" fmla="*/ 982980 w 2039291"/>
              <a:gd name="connsiteY4" fmla="*/ 1965960 h 1981733"/>
              <a:gd name="connsiteX5" fmla="*/ 0 w 2039291"/>
              <a:gd name="connsiteY5" fmla="*/ 982980 h 1981733"/>
              <a:gd name="connsiteX0" fmla="*/ 0 w 2036992"/>
              <a:gd name="connsiteY0" fmla="*/ 982980 h 1981474"/>
              <a:gd name="connsiteX1" fmla="*/ 982980 w 2036992"/>
              <a:gd name="connsiteY1" fmla="*/ 0 h 1981474"/>
              <a:gd name="connsiteX2" fmla="*/ 1965960 w 2036992"/>
              <a:gd name="connsiteY2" fmla="*/ 982980 h 1981474"/>
              <a:gd name="connsiteX3" fmla="*/ 1825694 w 2036992"/>
              <a:gd name="connsiteY3" fmla="*/ 1543431 h 1981474"/>
              <a:gd name="connsiteX4" fmla="*/ 982980 w 2036992"/>
              <a:gd name="connsiteY4" fmla="*/ 1965960 h 1981474"/>
              <a:gd name="connsiteX5" fmla="*/ 0 w 2036992"/>
              <a:gd name="connsiteY5" fmla="*/ 982980 h 1981474"/>
              <a:gd name="connsiteX0" fmla="*/ 0 w 1947133"/>
              <a:gd name="connsiteY0" fmla="*/ 998052 h 1996546"/>
              <a:gd name="connsiteX1" fmla="*/ 982980 w 1947133"/>
              <a:gd name="connsiteY1" fmla="*/ 15072 h 1996546"/>
              <a:gd name="connsiteX2" fmla="*/ 1826260 w 1947133"/>
              <a:gd name="connsiteY2" fmla="*/ 458302 h 1996546"/>
              <a:gd name="connsiteX3" fmla="*/ 1825694 w 1947133"/>
              <a:gd name="connsiteY3" fmla="*/ 1558503 h 1996546"/>
              <a:gd name="connsiteX4" fmla="*/ 982980 w 1947133"/>
              <a:gd name="connsiteY4" fmla="*/ 1981032 h 1996546"/>
              <a:gd name="connsiteX5" fmla="*/ 0 w 1947133"/>
              <a:gd name="connsiteY5" fmla="*/ 998052 h 1996546"/>
              <a:gd name="connsiteX0" fmla="*/ 0 w 1880242"/>
              <a:gd name="connsiteY0" fmla="*/ 998052 h 1996546"/>
              <a:gd name="connsiteX1" fmla="*/ 982980 w 1880242"/>
              <a:gd name="connsiteY1" fmla="*/ 15072 h 1996546"/>
              <a:gd name="connsiteX2" fmla="*/ 1826260 w 1880242"/>
              <a:gd name="connsiteY2" fmla="*/ 458302 h 1996546"/>
              <a:gd name="connsiteX3" fmla="*/ 1825694 w 1880242"/>
              <a:gd name="connsiteY3" fmla="*/ 1558503 h 1996546"/>
              <a:gd name="connsiteX4" fmla="*/ 982980 w 1880242"/>
              <a:gd name="connsiteY4" fmla="*/ 1981032 h 1996546"/>
              <a:gd name="connsiteX5" fmla="*/ 0 w 1880242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1389 w 1827649"/>
              <a:gd name="connsiteY0" fmla="*/ 979731 h 1978225"/>
              <a:gd name="connsiteX1" fmla="*/ 793869 w 1827649"/>
              <a:gd name="connsiteY1" fmla="*/ 15801 h 1978225"/>
              <a:gd name="connsiteX2" fmla="*/ 1827649 w 1827649"/>
              <a:gd name="connsiteY2" fmla="*/ 439981 h 1978225"/>
              <a:gd name="connsiteX3" fmla="*/ 1827083 w 1827649"/>
              <a:gd name="connsiteY3" fmla="*/ 1540182 h 1978225"/>
              <a:gd name="connsiteX4" fmla="*/ 984369 w 1827649"/>
              <a:gd name="connsiteY4" fmla="*/ 1962711 h 1978225"/>
              <a:gd name="connsiteX5" fmla="*/ 1389 w 1827649"/>
              <a:gd name="connsiteY5" fmla="*/ 979731 h 1978225"/>
              <a:gd name="connsiteX0" fmla="*/ 2466 w 1828726"/>
              <a:gd name="connsiteY0" fmla="*/ 986255 h 1984749"/>
              <a:gd name="connsiteX1" fmla="*/ 794946 w 1828726"/>
              <a:gd name="connsiteY1" fmla="*/ 22325 h 1984749"/>
              <a:gd name="connsiteX2" fmla="*/ 1828726 w 1828726"/>
              <a:gd name="connsiteY2" fmla="*/ 446505 h 1984749"/>
              <a:gd name="connsiteX3" fmla="*/ 1828160 w 1828726"/>
              <a:gd name="connsiteY3" fmla="*/ 1546706 h 1984749"/>
              <a:gd name="connsiteX4" fmla="*/ 985446 w 1828726"/>
              <a:gd name="connsiteY4" fmla="*/ 1969235 h 1984749"/>
              <a:gd name="connsiteX5" fmla="*/ 2466 w 1828726"/>
              <a:gd name="connsiteY5" fmla="*/ 986255 h 1984749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791771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2022885"/>
              <a:gd name="connsiteX1" fmla="*/ 794946 w 1828726"/>
              <a:gd name="connsiteY1" fmla="*/ 22481 h 2022885"/>
              <a:gd name="connsiteX2" fmla="*/ 1828726 w 1828726"/>
              <a:gd name="connsiteY2" fmla="*/ 446661 h 2022885"/>
              <a:gd name="connsiteX3" fmla="*/ 1828160 w 1828726"/>
              <a:gd name="connsiteY3" fmla="*/ 1546862 h 2022885"/>
              <a:gd name="connsiteX4" fmla="*/ 791771 w 1828726"/>
              <a:gd name="connsiteY4" fmla="*/ 1969391 h 2022885"/>
              <a:gd name="connsiteX5" fmla="*/ 2466 w 1828726"/>
              <a:gd name="connsiteY5" fmla="*/ 986411 h 2022885"/>
              <a:gd name="connsiteX0" fmla="*/ 2466 w 1828726"/>
              <a:gd name="connsiteY0" fmla="*/ 986411 h 2018099"/>
              <a:gd name="connsiteX1" fmla="*/ 794946 w 1828726"/>
              <a:gd name="connsiteY1" fmla="*/ 22481 h 2018099"/>
              <a:gd name="connsiteX2" fmla="*/ 1828726 w 1828726"/>
              <a:gd name="connsiteY2" fmla="*/ 446661 h 2018099"/>
              <a:gd name="connsiteX3" fmla="*/ 1828160 w 1828726"/>
              <a:gd name="connsiteY3" fmla="*/ 1546862 h 2018099"/>
              <a:gd name="connsiteX4" fmla="*/ 791771 w 1828726"/>
              <a:gd name="connsiteY4" fmla="*/ 1969391 h 2018099"/>
              <a:gd name="connsiteX5" fmla="*/ 2466 w 1828726"/>
              <a:gd name="connsiteY5" fmla="*/ 986411 h 2018099"/>
              <a:gd name="connsiteX0" fmla="*/ 2466 w 1828726"/>
              <a:gd name="connsiteY0" fmla="*/ 986411 h 1988683"/>
              <a:gd name="connsiteX1" fmla="*/ 794946 w 1828726"/>
              <a:gd name="connsiteY1" fmla="*/ 22481 h 1988683"/>
              <a:gd name="connsiteX2" fmla="*/ 1828726 w 1828726"/>
              <a:gd name="connsiteY2" fmla="*/ 446661 h 1988683"/>
              <a:gd name="connsiteX3" fmla="*/ 1828160 w 1828726"/>
              <a:gd name="connsiteY3" fmla="*/ 1546862 h 1988683"/>
              <a:gd name="connsiteX4" fmla="*/ 674296 w 1828726"/>
              <a:gd name="connsiteY4" fmla="*/ 1937641 h 1988683"/>
              <a:gd name="connsiteX5" fmla="*/ 2466 w 1828726"/>
              <a:gd name="connsiteY5" fmla="*/ 986411 h 1988683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4 w 1835673"/>
              <a:gd name="connsiteY0" fmla="*/ 989422 h 1985504"/>
              <a:gd name="connsiteX1" fmla="*/ 789759 w 1835673"/>
              <a:gd name="connsiteY1" fmla="*/ 22317 h 1985504"/>
              <a:gd name="connsiteX2" fmla="*/ 1826714 w 1835673"/>
              <a:gd name="connsiteY2" fmla="*/ 449672 h 1985504"/>
              <a:gd name="connsiteX3" fmla="*/ 1835673 w 1835673"/>
              <a:gd name="connsiteY3" fmla="*/ 1540348 h 1985504"/>
              <a:gd name="connsiteX4" fmla="*/ 672284 w 1835673"/>
              <a:gd name="connsiteY4" fmla="*/ 1940652 h 1985504"/>
              <a:gd name="connsiteX5" fmla="*/ 454 w 1835673"/>
              <a:gd name="connsiteY5" fmla="*/ 989422 h 1985504"/>
              <a:gd name="connsiteX0" fmla="*/ 421 w 1835640"/>
              <a:gd name="connsiteY0" fmla="*/ 987500 h 1983582"/>
              <a:gd name="connsiteX1" fmla="*/ 789726 w 1835640"/>
              <a:gd name="connsiteY1" fmla="*/ 20395 h 1983582"/>
              <a:gd name="connsiteX2" fmla="*/ 1826681 w 1835640"/>
              <a:gd name="connsiteY2" fmla="*/ 447750 h 1983582"/>
              <a:gd name="connsiteX3" fmla="*/ 1835640 w 1835640"/>
              <a:gd name="connsiteY3" fmla="*/ 1538426 h 1983582"/>
              <a:gd name="connsiteX4" fmla="*/ 672251 w 1835640"/>
              <a:gd name="connsiteY4" fmla="*/ 1938730 h 1983582"/>
              <a:gd name="connsiteX5" fmla="*/ 421 w 1835640"/>
              <a:gd name="connsiteY5" fmla="*/ 987500 h 198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640" h="1983582">
                <a:moveTo>
                  <a:pt x="421" y="987500"/>
                </a:moveTo>
                <a:cubicBezTo>
                  <a:pt x="-12279" y="618565"/>
                  <a:pt x="263099" y="126228"/>
                  <a:pt x="789726" y="20395"/>
                </a:cubicBezTo>
                <a:cubicBezTo>
                  <a:pt x="1316353" y="-85438"/>
                  <a:pt x="1702361" y="245173"/>
                  <a:pt x="1826681" y="447750"/>
                </a:cubicBezTo>
                <a:cubicBezTo>
                  <a:pt x="1636676" y="828127"/>
                  <a:pt x="1653395" y="1219021"/>
                  <a:pt x="1835640" y="1538426"/>
                </a:cubicBezTo>
                <a:cubicBezTo>
                  <a:pt x="1773410" y="1635581"/>
                  <a:pt x="1373408" y="2133738"/>
                  <a:pt x="672251" y="1938730"/>
                </a:cubicBezTo>
                <a:cubicBezTo>
                  <a:pt x="345744" y="1813572"/>
                  <a:pt x="22646" y="1531060"/>
                  <a:pt x="421" y="98750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41524" y="1951163"/>
            <a:ext cx="1827862" cy="1992885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65395 w 2031355"/>
              <a:gd name="connsiteY0" fmla="*/ 996524 h 1979504"/>
              <a:gd name="connsiteX1" fmla="*/ 197054 w 2031355"/>
              <a:gd name="connsiteY1" fmla="*/ 461867 h 1979504"/>
              <a:gd name="connsiteX2" fmla="*/ 1048375 w 2031355"/>
              <a:gd name="connsiteY2" fmla="*/ 13544 h 1979504"/>
              <a:gd name="connsiteX3" fmla="*/ 2031355 w 2031355"/>
              <a:gd name="connsiteY3" fmla="*/ 996524 h 1979504"/>
              <a:gd name="connsiteX4" fmla="*/ 1048375 w 2031355"/>
              <a:gd name="connsiteY4" fmla="*/ 1979504 h 1979504"/>
              <a:gd name="connsiteX5" fmla="*/ 65395 w 2031355"/>
              <a:gd name="connsiteY5" fmla="*/ 996524 h 1979504"/>
              <a:gd name="connsiteX0" fmla="*/ 114976 w 1948927"/>
              <a:gd name="connsiteY0" fmla="*/ 1547096 h 1997760"/>
              <a:gd name="connsiteX1" fmla="*/ 114626 w 1948927"/>
              <a:gd name="connsiteY1" fmla="*/ 461867 h 1997760"/>
              <a:gd name="connsiteX2" fmla="*/ 965947 w 1948927"/>
              <a:gd name="connsiteY2" fmla="*/ 13544 h 1997760"/>
              <a:gd name="connsiteX3" fmla="*/ 1948927 w 1948927"/>
              <a:gd name="connsiteY3" fmla="*/ 996524 h 1997760"/>
              <a:gd name="connsiteX4" fmla="*/ 965947 w 1948927"/>
              <a:gd name="connsiteY4" fmla="*/ 1979504 h 1997760"/>
              <a:gd name="connsiteX5" fmla="*/ 114976 w 1948927"/>
              <a:gd name="connsiteY5" fmla="*/ 1547096 h 1997760"/>
              <a:gd name="connsiteX0" fmla="*/ 44277 w 1878228"/>
              <a:gd name="connsiteY0" fmla="*/ 1547096 h 1997760"/>
              <a:gd name="connsiteX1" fmla="*/ 43927 w 1878228"/>
              <a:gd name="connsiteY1" fmla="*/ 461867 h 1997760"/>
              <a:gd name="connsiteX2" fmla="*/ 895248 w 1878228"/>
              <a:gd name="connsiteY2" fmla="*/ 13544 h 1997760"/>
              <a:gd name="connsiteX3" fmla="*/ 1878228 w 1878228"/>
              <a:gd name="connsiteY3" fmla="*/ 996524 h 1997760"/>
              <a:gd name="connsiteX4" fmla="*/ 895248 w 1878228"/>
              <a:gd name="connsiteY4" fmla="*/ 1979504 h 1997760"/>
              <a:gd name="connsiteX5" fmla="*/ 44277 w 1878228"/>
              <a:gd name="connsiteY5" fmla="*/ 1547096 h 1997760"/>
              <a:gd name="connsiteX0" fmla="*/ 350 w 1834301"/>
              <a:gd name="connsiteY0" fmla="*/ 1547096 h 1997760"/>
              <a:gd name="connsiteX1" fmla="*/ 0 w 1834301"/>
              <a:gd name="connsiteY1" fmla="*/ 461867 h 1997760"/>
              <a:gd name="connsiteX2" fmla="*/ 851321 w 1834301"/>
              <a:gd name="connsiteY2" fmla="*/ 13544 h 1997760"/>
              <a:gd name="connsiteX3" fmla="*/ 1834301 w 1834301"/>
              <a:gd name="connsiteY3" fmla="*/ 996524 h 1997760"/>
              <a:gd name="connsiteX4" fmla="*/ 851321 w 1834301"/>
              <a:gd name="connsiteY4" fmla="*/ 1979504 h 1997760"/>
              <a:gd name="connsiteX5" fmla="*/ 350 w 1834301"/>
              <a:gd name="connsiteY5" fmla="*/ 1547096 h 1997760"/>
              <a:gd name="connsiteX0" fmla="*/ 350 w 1834301"/>
              <a:gd name="connsiteY0" fmla="*/ 1547096 h 1970368"/>
              <a:gd name="connsiteX1" fmla="*/ 0 w 1834301"/>
              <a:gd name="connsiteY1" fmla="*/ 461867 h 1970368"/>
              <a:gd name="connsiteX2" fmla="*/ 851321 w 1834301"/>
              <a:gd name="connsiteY2" fmla="*/ 13544 h 1970368"/>
              <a:gd name="connsiteX3" fmla="*/ 1834301 w 1834301"/>
              <a:gd name="connsiteY3" fmla="*/ 996524 h 1970368"/>
              <a:gd name="connsiteX4" fmla="*/ 1124997 w 1834301"/>
              <a:gd name="connsiteY4" fmla="*/ 1950527 h 1970368"/>
              <a:gd name="connsiteX5" fmla="*/ 350 w 1834301"/>
              <a:gd name="connsiteY5" fmla="*/ 1547096 h 1970368"/>
              <a:gd name="connsiteX0" fmla="*/ 350 w 1834301"/>
              <a:gd name="connsiteY0" fmla="*/ 1509739 h 1933011"/>
              <a:gd name="connsiteX1" fmla="*/ 0 w 1834301"/>
              <a:gd name="connsiteY1" fmla="*/ 424510 h 1933011"/>
              <a:gd name="connsiteX2" fmla="*/ 1134657 w 1834301"/>
              <a:gd name="connsiteY2" fmla="*/ 14824 h 1933011"/>
              <a:gd name="connsiteX3" fmla="*/ 1834301 w 1834301"/>
              <a:gd name="connsiteY3" fmla="*/ 959167 h 1933011"/>
              <a:gd name="connsiteX4" fmla="*/ 1124997 w 1834301"/>
              <a:gd name="connsiteY4" fmla="*/ 1913170 h 1933011"/>
              <a:gd name="connsiteX5" fmla="*/ 350 w 1834301"/>
              <a:gd name="connsiteY5" fmla="*/ 1509739 h 1933011"/>
              <a:gd name="connsiteX0" fmla="*/ 350 w 1834301"/>
              <a:gd name="connsiteY0" fmla="*/ 1540457 h 1963729"/>
              <a:gd name="connsiteX1" fmla="*/ 0 w 1834301"/>
              <a:gd name="connsiteY1" fmla="*/ 455228 h 1963729"/>
              <a:gd name="connsiteX2" fmla="*/ 1134657 w 1834301"/>
              <a:gd name="connsiteY2" fmla="*/ 45542 h 1963729"/>
              <a:gd name="connsiteX3" fmla="*/ 1834301 w 1834301"/>
              <a:gd name="connsiteY3" fmla="*/ 989885 h 1963729"/>
              <a:gd name="connsiteX4" fmla="*/ 1124997 w 1834301"/>
              <a:gd name="connsiteY4" fmla="*/ 1943888 h 1963729"/>
              <a:gd name="connsiteX5" fmla="*/ 350 w 1834301"/>
              <a:gd name="connsiteY5" fmla="*/ 1540457 h 1963729"/>
              <a:gd name="connsiteX0" fmla="*/ 350 w 1834301"/>
              <a:gd name="connsiteY0" fmla="*/ 1545635 h 1968907"/>
              <a:gd name="connsiteX1" fmla="*/ 0 w 1834301"/>
              <a:gd name="connsiteY1" fmla="*/ 460406 h 1968907"/>
              <a:gd name="connsiteX2" fmla="*/ 1134657 w 1834301"/>
              <a:gd name="connsiteY2" fmla="*/ 50720 h 1968907"/>
              <a:gd name="connsiteX3" fmla="*/ 1834301 w 1834301"/>
              <a:gd name="connsiteY3" fmla="*/ 995063 h 1968907"/>
              <a:gd name="connsiteX4" fmla="*/ 1124997 w 1834301"/>
              <a:gd name="connsiteY4" fmla="*/ 1949066 h 1968907"/>
              <a:gd name="connsiteX5" fmla="*/ 350 w 1834301"/>
              <a:gd name="connsiteY5" fmla="*/ 1545635 h 1968907"/>
              <a:gd name="connsiteX0" fmla="*/ 350 w 1834301"/>
              <a:gd name="connsiteY0" fmla="*/ 1545635 h 1975325"/>
              <a:gd name="connsiteX1" fmla="*/ 0 w 1834301"/>
              <a:gd name="connsiteY1" fmla="*/ 460406 h 1975325"/>
              <a:gd name="connsiteX2" fmla="*/ 1134657 w 1834301"/>
              <a:gd name="connsiteY2" fmla="*/ 50720 h 1975325"/>
              <a:gd name="connsiteX3" fmla="*/ 1834301 w 1834301"/>
              <a:gd name="connsiteY3" fmla="*/ 995063 h 1975325"/>
              <a:gd name="connsiteX4" fmla="*/ 1124997 w 1834301"/>
              <a:gd name="connsiteY4" fmla="*/ 1949066 h 1975325"/>
              <a:gd name="connsiteX5" fmla="*/ 350 w 1834301"/>
              <a:gd name="connsiteY5" fmla="*/ 1545635 h 197532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27862"/>
              <a:gd name="connsiteY0" fmla="*/ 1545635 h 1992885"/>
              <a:gd name="connsiteX1" fmla="*/ 0 w 1827862"/>
              <a:gd name="connsiteY1" fmla="*/ 460406 h 1992885"/>
              <a:gd name="connsiteX2" fmla="*/ 1134657 w 1827862"/>
              <a:gd name="connsiteY2" fmla="*/ 50720 h 1992885"/>
              <a:gd name="connsiteX3" fmla="*/ 1827862 w 1827862"/>
              <a:gd name="connsiteY3" fmla="*/ 995063 h 1992885"/>
              <a:gd name="connsiteX4" fmla="*/ 1124997 w 1827862"/>
              <a:gd name="connsiteY4" fmla="*/ 1949066 h 1992885"/>
              <a:gd name="connsiteX5" fmla="*/ 350 w 1827862"/>
              <a:gd name="connsiteY5" fmla="*/ 1545635 h 19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862" h="1992885">
                <a:moveTo>
                  <a:pt x="350" y="1545635"/>
                </a:moveTo>
                <a:cubicBezTo>
                  <a:pt x="241611" y="1102732"/>
                  <a:pt x="132385" y="672531"/>
                  <a:pt x="0" y="460406"/>
                </a:cubicBezTo>
                <a:cubicBezTo>
                  <a:pt x="138072" y="232182"/>
                  <a:pt x="564923" y="-134981"/>
                  <a:pt x="1134657" y="50720"/>
                </a:cubicBezTo>
                <a:cubicBezTo>
                  <a:pt x="1440374" y="139829"/>
                  <a:pt x="1827862" y="452178"/>
                  <a:pt x="1827862" y="995063"/>
                </a:cubicBezTo>
                <a:cubicBezTo>
                  <a:pt x="1827862" y="1537948"/>
                  <a:pt x="1430656" y="1857304"/>
                  <a:pt x="1124997" y="1949066"/>
                </a:cubicBezTo>
                <a:cubicBezTo>
                  <a:pt x="758163" y="2085904"/>
                  <a:pt x="180874" y="1888726"/>
                  <a:pt x="350" y="1545635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12369" y="1951163"/>
            <a:ext cx="1827862" cy="1992885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65395 w 2031355"/>
              <a:gd name="connsiteY0" fmla="*/ 996524 h 1979504"/>
              <a:gd name="connsiteX1" fmla="*/ 197054 w 2031355"/>
              <a:gd name="connsiteY1" fmla="*/ 461867 h 1979504"/>
              <a:gd name="connsiteX2" fmla="*/ 1048375 w 2031355"/>
              <a:gd name="connsiteY2" fmla="*/ 13544 h 1979504"/>
              <a:gd name="connsiteX3" fmla="*/ 2031355 w 2031355"/>
              <a:gd name="connsiteY3" fmla="*/ 996524 h 1979504"/>
              <a:gd name="connsiteX4" fmla="*/ 1048375 w 2031355"/>
              <a:gd name="connsiteY4" fmla="*/ 1979504 h 1979504"/>
              <a:gd name="connsiteX5" fmla="*/ 65395 w 2031355"/>
              <a:gd name="connsiteY5" fmla="*/ 996524 h 1979504"/>
              <a:gd name="connsiteX0" fmla="*/ 114976 w 1948927"/>
              <a:gd name="connsiteY0" fmla="*/ 1547096 h 1997760"/>
              <a:gd name="connsiteX1" fmla="*/ 114626 w 1948927"/>
              <a:gd name="connsiteY1" fmla="*/ 461867 h 1997760"/>
              <a:gd name="connsiteX2" fmla="*/ 965947 w 1948927"/>
              <a:gd name="connsiteY2" fmla="*/ 13544 h 1997760"/>
              <a:gd name="connsiteX3" fmla="*/ 1948927 w 1948927"/>
              <a:gd name="connsiteY3" fmla="*/ 996524 h 1997760"/>
              <a:gd name="connsiteX4" fmla="*/ 965947 w 1948927"/>
              <a:gd name="connsiteY4" fmla="*/ 1979504 h 1997760"/>
              <a:gd name="connsiteX5" fmla="*/ 114976 w 1948927"/>
              <a:gd name="connsiteY5" fmla="*/ 1547096 h 1997760"/>
              <a:gd name="connsiteX0" fmla="*/ 44277 w 1878228"/>
              <a:gd name="connsiteY0" fmla="*/ 1547096 h 1997760"/>
              <a:gd name="connsiteX1" fmla="*/ 43927 w 1878228"/>
              <a:gd name="connsiteY1" fmla="*/ 461867 h 1997760"/>
              <a:gd name="connsiteX2" fmla="*/ 895248 w 1878228"/>
              <a:gd name="connsiteY2" fmla="*/ 13544 h 1997760"/>
              <a:gd name="connsiteX3" fmla="*/ 1878228 w 1878228"/>
              <a:gd name="connsiteY3" fmla="*/ 996524 h 1997760"/>
              <a:gd name="connsiteX4" fmla="*/ 895248 w 1878228"/>
              <a:gd name="connsiteY4" fmla="*/ 1979504 h 1997760"/>
              <a:gd name="connsiteX5" fmla="*/ 44277 w 1878228"/>
              <a:gd name="connsiteY5" fmla="*/ 1547096 h 1997760"/>
              <a:gd name="connsiteX0" fmla="*/ 350 w 1834301"/>
              <a:gd name="connsiteY0" fmla="*/ 1547096 h 1997760"/>
              <a:gd name="connsiteX1" fmla="*/ 0 w 1834301"/>
              <a:gd name="connsiteY1" fmla="*/ 461867 h 1997760"/>
              <a:gd name="connsiteX2" fmla="*/ 851321 w 1834301"/>
              <a:gd name="connsiteY2" fmla="*/ 13544 h 1997760"/>
              <a:gd name="connsiteX3" fmla="*/ 1834301 w 1834301"/>
              <a:gd name="connsiteY3" fmla="*/ 996524 h 1997760"/>
              <a:gd name="connsiteX4" fmla="*/ 851321 w 1834301"/>
              <a:gd name="connsiteY4" fmla="*/ 1979504 h 1997760"/>
              <a:gd name="connsiteX5" fmla="*/ 350 w 1834301"/>
              <a:gd name="connsiteY5" fmla="*/ 1547096 h 1997760"/>
              <a:gd name="connsiteX0" fmla="*/ 350 w 1834301"/>
              <a:gd name="connsiteY0" fmla="*/ 1547096 h 1970368"/>
              <a:gd name="connsiteX1" fmla="*/ 0 w 1834301"/>
              <a:gd name="connsiteY1" fmla="*/ 461867 h 1970368"/>
              <a:gd name="connsiteX2" fmla="*/ 851321 w 1834301"/>
              <a:gd name="connsiteY2" fmla="*/ 13544 h 1970368"/>
              <a:gd name="connsiteX3" fmla="*/ 1834301 w 1834301"/>
              <a:gd name="connsiteY3" fmla="*/ 996524 h 1970368"/>
              <a:gd name="connsiteX4" fmla="*/ 1124997 w 1834301"/>
              <a:gd name="connsiteY4" fmla="*/ 1950527 h 1970368"/>
              <a:gd name="connsiteX5" fmla="*/ 350 w 1834301"/>
              <a:gd name="connsiteY5" fmla="*/ 1547096 h 1970368"/>
              <a:gd name="connsiteX0" fmla="*/ 350 w 1834301"/>
              <a:gd name="connsiteY0" fmla="*/ 1509739 h 1933011"/>
              <a:gd name="connsiteX1" fmla="*/ 0 w 1834301"/>
              <a:gd name="connsiteY1" fmla="*/ 424510 h 1933011"/>
              <a:gd name="connsiteX2" fmla="*/ 1134657 w 1834301"/>
              <a:gd name="connsiteY2" fmla="*/ 14824 h 1933011"/>
              <a:gd name="connsiteX3" fmla="*/ 1834301 w 1834301"/>
              <a:gd name="connsiteY3" fmla="*/ 959167 h 1933011"/>
              <a:gd name="connsiteX4" fmla="*/ 1124997 w 1834301"/>
              <a:gd name="connsiteY4" fmla="*/ 1913170 h 1933011"/>
              <a:gd name="connsiteX5" fmla="*/ 350 w 1834301"/>
              <a:gd name="connsiteY5" fmla="*/ 1509739 h 1933011"/>
              <a:gd name="connsiteX0" fmla="*/ 350 w 1834301"/>
              <a:gd name="connsiteY0" fmla="*/ 1540457 h 1963729"/>
              <a:gd name="connsiteX1" fmla="*/ 0 w 1834301"/>
              <a:gd name="connsiteY1" fmla="*/ 455228 h 1963729"/>
              <a:gd name="connsiteX2" fmla="*/ 1134657 w 1834301"/>
              <a:gd name="connsiteY2" fmla="*/ 45542 h 1963729"/>
              <a:gd name="connsiteX3" fmla="*/ 1834301 w 1834301"/>
              <a:gd name="connsiteY3" fmla="*/ 989885 h 1963729"/>
              <a:gd name="connsiteX4" fmla="*/ 1124997 w 1834301"/>
              <a:gd name="connsiteY4" fmla="*/ 1943888 h 1963729"/>
              <a:gd name="connsiteX5" fmla="*/ 350 w 1834301"/>
              <a:gd name="connsiteY5" fmla="*/ 1540457 h 1963729"/>
              <a:gd name="connsiteX0" fmla="*/ 350 w 1834301"/>
              <a:gd name="connsiteY0" fmla="*/ 1545635 h 1968907"/>
              <a:gd name="connsiteX1" fmla="*/ 0 w 1834301"/>
              <a:gd name="connsiteY1" fmla="*/ 460406 h 1968907"/>
              <a:gd name="connsiteX2" fmla="*/ 1134657 w 1834301"/>
              <a:gd name="connsiteY2" fmla="*/ 50720 h 1968907"/>
              <a:gd name="connsiteX3" fmla="*/ 1834301 w 1834301"/>
              <a:gd name="connsiteY3" fmla="*/ 995063 h 1968907"/>
              <a:gd name="connsiteX4" fmla="*/ 1124997 w 1834301"/>
              <a:gd name="connsiteY4" fmla="*/ 1949066 h 1968907"/>
              <a:gd name="connsiteX5" fmla="*/ 350 w 1834301"/>
              <a:gd name="connsiteY5" fmla="*/ 1545635 h 1968907"/>
              <a:gd name="connsiteX0" fmla="*/ 350 w 1834301"/>
              <a:gd name="connsiteY0" fmla="*/ 1545635 h 1975325"/>
              <a:gd name="connsiteX1" fmla="*/ 0 w 1834301"/>
              <a:gd name="connsiteY1" fmla="*/ 460406 h 1975325"/>
              <a:gd name="connsiteX2" fmla="*/ 1134657 w 1834301"/>
              <a:gd name="connsiteY2" fmla="*/ 50720 h 1975325"/>
              <a:gd name="connsiteX3" fmla="*/ 1834301 w 1834301"/>
              <a:gd name="connsiteY3" fmla="*/ 995063 h 1975325"/>
              <a:gd name="connsiteX4" fmla="*/ 1124997 w 1834301"/>
              <a:gd name="connsiteY4" fmla="*/ 1949066 h 1975325"/>
              <a:gd name="connsiteX5" fmla="*/ 350 w 1834301"/>
              <a:gd name="connsiteY5" fmla="*/ 1545635 h 197532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27862"/>
              <a:gd name="connsiteY0" fmla="*/ 1545635 h 1992885"/>
              <a:gd name="connsiteX1" fmla="*/ 0 w 1827862"/>
              <a:gd name="connsiteY1" fmla="*/ 460406 h 1992885"/>
              <a:gd name="connsiteX2" fmla="*/ 1134657 w 1827862"/>
              <a:gd name="connsiteY2" fmla="*/ 50720 h 1992885"/>
              <a:gd name="connsiteX3" fmla="*/ 1827862 w 1827862"/>
              <a:gd name="connsiteY3" fmla="*/ 995063 h 1992885"/>
              <a:gd name="connsiteX4" fmla="*/ 1124997 w 1827862"/>
              <a:gd name="connsiteY4" fmla="*/ 1949066 h 1992885"/>
              <a:gd name="connsiteX5" fmla="*/ 350 w 1827862"/>
              <a:gd name="connsiteY5" fmla="*/ 1545635 h 19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862" h="1992885">
                <a:moveTo>
                  <a:pt x="350" y="1545635"/>
                </a:moveTo>
                <a:cubicBezTo>
                  <a:pt x="241611" y="1102732"/>
                  <a:pt x="132385" y="672531"/>
                  <a:pt x="0" y="460406"/>
                </a:cubicBezTo>
                <a:cubicBezTo>
                  <a:pt x="138072" y="232182"/>
                  <a:pt x="564923" y="-134981"/>
                  <a:pt x="1134657" y="50720"/>
                </a:cubicBezTo>
                <a:cubicBezTo>
                  <a:pt x="1440374" y="139829"/>
                  <a:pt x="1827862" y="452178"/>
                  <a:pt x="1827862" y="995063"/>
                </a:cubicBezTo>
                <a:cubicBezTo>
                  <a:pt x="1827862" y="1537948"/>
                  <a:pt x="1430656" y="1857304"/>
                  <a:pt x="1124997" y="1949066"/>
                </a:cubicBezTo>
                <a:cubicBezTo>
                  <a:pt x="758163" y="2085904"/>
                  <a:pt x="180874" y="1888726"/>
                  <a:pt x="350" y="1545635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8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1" name="Oval 20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Chevron 21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8" name="Oval 27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Chevron 28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65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43258" cy="6858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45251" y="1143000"/>
            <a:ext cx="2286000" cy="228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8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0" name="Oval 19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Chevron 20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Chevron 23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06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6149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69226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2303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75380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7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2" name="Oval 21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Chevron 2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5" name="Oval 24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Chevron 25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945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73895" y="1730732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90226" y="2350712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90029" y="4237906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07541" y="3429000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8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Chevron 23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6" name="Oval 25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Chevron 26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44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227328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6240" y="375920"/>
            <a:ext cx="3817541" cy="64820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8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0" name="Oval 19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Chevron 20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Chevron 23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50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60960" y="2468881"/>
            <a:ext cx="4744720" cy="2976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8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20" name="Oval 19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Chevron 20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3" name="Oval 22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Chevron 23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3169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i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1" y="4087906"/>
            <a:ext cx="12338613" cy="22846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80723" y="-23450"/>
            <a:ext cx="344130" cy="4855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 panose="020B0604020202020204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/>
              <a:ea typeface="Montserrat" charset="0"/>
              <a:cs typeface="Montserrat" charset="0"/>
            </a:endParaRPr>
          </a:p>
        </p:txBody>
      </p:sp>
      <p:sp>
        <p:nvSpPr>
          <p:cNvPr id="15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440087" y="649094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2"/>
                </a:solidFill>
                <a:latin typeface="+mn-lt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808932" y="6477097"/>
            <a:ext cx="231532" cy="231532"/>
            <a:chOff x="11275488" y="5797834"/>
            <a:chExt cx="353804" cy="353804"/>
          </a:xfrm>
        </p:grpSpPr>
        <p:sp>
          <p:nvSpPr>
            <p:cNvPr id="17" name="Oval 16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Chevron 17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11543208" y="6477097"/>
            <a:ext cx="231532" cy="231532"/>
            <a:chOff x="11275488" y="5797834"/>
            <a:chExt cx="353804" cy="353804"/>
          </a:xfrm>
        </p:grpSpPr>
        <p:sp>
          <p:nvSpPr>
            <p:cNvPr id="21" name="Oval 20">
              <a:hlinkClick r:id="" action="ppaction://hlinkshowjump?jump=nextslide"/>
            </p:cNvPr>
            <p:cNvSpPr/>
            <p:nvPr userDrawn="1"/>
          </p:nvSpPr>
          <p:spPr>
            <a:xfrm>
              <a:off x="11275488" y="5797834"/>
              <a:ext cx="353804" cy="353804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Chevron 21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402389" y="5893733"/>
              <a:ext cx="125792" cy="171788"/>
            </a:xfrm>
            <a:prstGeom prst="chevron">
              <a:avLst>
                <a:gd name="adj" fmla="val 66337"/>
              </a:avLst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Your Heading: Text Goes Here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142999" y="1855693"/>
            <a:ext cx="2057401" cy="35365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48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7838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69951" y="1149350"/>
            <a:ext cx="10452100" cy="2317751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5867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69951" y="3530601"/>
            <a:ext cx="10452100" cy="79375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504781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617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29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-1" r="33333" b="33211"/>
          <a:stretch/>
        </p:blipFill>
        <p:spPr>
          <a:xfrm>
            <a:off x="0" y="1"/>
            <a:ext cx="12192000" cy="68707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12701"/>
            <a:ext cx="12192000" cy="6858000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13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406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A7C0-E223-414E-9362-7C1691EDE094}" type="datetimeFigureOut">
              <a:rPr lang="ar-SA" smtClean="0"/>
              <a:t>05/01/1445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AAFD-F644-4CA0-928F-85468159D7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812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93274"/>
            <a:ext cx="10515600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5521"/>
            <a:ext cx="10515600" cy="483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AE7014-B492-CE42-8F98-EF1A6A68EB1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D82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7/22/2023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D82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D82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74B5E-3D86-D744-9739-9A55B86C5C9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D828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D82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9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3.gif"/><Relationship Id="rId3" Type="http://schemas.openxmlformats.org/officeDocument/2006/relationships/image" Target="../media/image6.jpeg"/><Relationship Id="rId7" Type="http://schemas.openxmlformats.org/officeDocument/2006/relationships/hyperlink" Target="Project%20managment%20Framework.pptx" TargetMode="Externa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notesSlide" Target="../notesSlides/notesSlide9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3.gif"/><Relationship Id="rId3" Type="http://schemas.openxmlformats.org/officeDocument/2006/relationships/image" Target="../media/image6.jpeg"/><Relationship Id="rId7" Type="http://schemas.openxmlformats.org/officeDocument/2006/relationships/hyperlink" Target="Project%20managment%20Framework.pptx" TargetMode="Externa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notesSlide" Target="../notesSlides/notesSlide10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3.gif"/><Relationship Id="rId3" Type="http://schemas.openxmlformats.org/officeDocument/2006/relationships/image" Target="../media/image6.jpeg"/><Relationship Id="rId7" Type="http://schemas.openxmlformats.org/officeDocument/2006/relationships/hyperlink" Target="Project%20managment%20Framework.pptx" TargetMode="Externa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notesSlide" Target="../notesSlides/notesSlide11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Project%20managment%20Framework.pptx" TargetMode="External"/><Relationship Id="rId11" Type="http://schemas.openxmlformats.org/officeDocument/2006/relationships/slide" Target="slide7.xml"/><Relationship Id="rId5" Type="http://schemas.openxmlformats.org/officeDocument/2006/relationships/slide" Target="slide1.xml"/><Relationship Id="rId1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3.gif"/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hyperlink" Target="Project%20managment%20Framework.pptx" TargetMode="External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3.gif"/><Relationship Id="rId3" Type="http://schemas.openxmlformats.org/officeDocument/2006/relationships/image" Target="../media/image6.jpeg"/><Relationship Id="rId7" Type="http://schemas.openxmlformats.org/officeDocument/2006/relationships/hyperlink" Target="Project%20managment%20Framework.pptx" TargetMode="Externa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notesSlide" Target="../notesSlides/notesSlide3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3.gif"/><Relationship Id="rId3" Type="http://schemas.openxmlformats.org/officeDocument/2006/relationships/image" Target="../media/image6.jpeg"/><Relationship Id="rId7" Type="http://schemas.openxmlformats.org/officeDocument/2006/relationships/hyperlink" Target="Project%20managment%20Framework.pptx" TargetMode="Externa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notesSlide" Target="../notesSlides/notesSlide4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3.gif"/><Relationship Id="rId3" Type="http://schemas.openxmlformats.org/officeDocument/2006/relationships/image" Target="../media/image6.jpeg"/><Relationship Id="rId7" Type="http://schemas.openxmlformats.org/officeDocument/2006/relationships/hyperlink" Target="Project%20managment%20Framework.pptx" TargetMode="Externa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notesSlide" Target="../notesSlides/notesSlide5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3.gif"/><Relationship Id="rId3" Type="http://schemas.openxmlformats.org/officeDocument/2006/relationships/image" Target="../media/image6.jpeg"/><Relationship Id="rId7" Type="http://schemas.openxmlformats.org/officeDocument/2006/relationships/hyperlink" Target="Project%20managment%20Framework.pptx" TargetMode="Externa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notesSlide" Target="../notesSlides/notesSlide6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3.gif"/><Relationship Id="rId3" Type="http://schemas.openxmlformats.org/officeDocument/2006/relationships/image" Target="../media/image6.jpeg"/><Relationship Id="rId7" Type="http://schemas.openxmlformats.org/officeDocument/2006/relationships/hyperlink" Target="Project%20managment%20Framework.pptx" TargetMode="Externa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notesSlide" Target="../notesSlides/notesSlide7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image" Target="../media/image3.gif"/><Relationship Id="rId3" Type="http://schemas.openxmlformats.org/officeDocument/2006/relationships/image" Target="../media/image6.jpeg"/><Relationship Id="rId7" Type="http://schemas.openxmlformats.org/officeDocument/2006/relationships/hyperlink" Target="Project%20managment%20Framework.pptx" TargetMode="Externa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notesSlide" Target="../notesSlides/notesSlide8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1939"/>
          <p:cNvSpPr/>
          <p:nvPr/>
        </p:nvSpPr>
        <p:spPr>
          <a:xfrm>
            <a:off x="8509179" y="6081872"/>
            <a:ext cx="492098" cy="776127"/>
          </a:xfrm>
          <a:prstGeom prst="rect">
            <a:avLst/>
          </a:prstGeom>
          <a:solidFill>
            <a:srgbClr val="00808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309563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54" name="01_BG-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-19048" y="2408815"/>
            <a:ext cx="12224128" cy="318336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-20289" y="2414139"/>
            <a:ext cx="3486959" cy="494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lnTo>
                  <a:pt x="21600" y="16310"/>
                </a:lnTo>
                <a:cubicBezTo>
                  <a:pt x="21600" y="19729"/>
                  <a:pt x="21249" y="21600"/>
                  <a:pt x="20600" y="21600"/>
                </a:cubicBezTo>
                <a:close/>
              </a:path>
            </a:pathLst>
          </a:custGeom>
          <a:solidFill>
            <a:srgbClr val="2891D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/>
          </a:p>
        </p:txBody>
      </p:sp>
      <p:sp>
        <p:nvSpPr>
          <p:cNvPr id="56" name="Shape 56"/>
          <p:cNvSpPr/>
          <p:nvPr/>
        </p:nvSpPr>
        <p:spPr>
          <a:xfrm>
            <a:off x="3462703" y="1925726"/>
            <a:ext cx="3501069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7676"/>
                </a:lnTo>
                <a:cubicBezTo>
                  <a:pt x="0" y="3600"/>
                  <a:pt x="152" y="0"/>
                  <a:pt x="1101" y="0"/>
                </a:cubicBezTo>
                <a:lnTo>
                  <a:pt x="1778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E3B4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/>
          </a:p>
        </p:txBody>
      </p:sp>
      <p:sp>
        <p:nvSpPr>
          <p:cNvPr id="59" name="Shape 59"/>
          <p:cNvSpPr/>
          <p:nvPr/>
        </p:nvSpPr>
        <p:spPr>
          <a:xfrm>
            <a:off x="3017264" y="4672506"/>
            <a:ext cx="5568472" cy="951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7676"/>
                </a:lnTo>
                <a:cubicBezTo>
                  <a:pt x="21600" y="3600"/>
                  <a:pt x="21530" y="0"/>
                  <a:pt x="21096" y="0"/>
                </a:cubicBezTo>
                <a:lnTo>
                  <a:pt x="1387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/>
          </a:p>
        </p:txBody>
      </p:sp>
      <p:grpSp>
        <p:nvGrpSpPr>
          <p:cNvPr id="75" name="Group 75"/>
          <p:cNvGrpSpPr/>
          <p:nvPr/>
        </p:nvGrpSpPr>
        <p:grpSpPr>
          <a:xfrm>
            <a:off x="3732550" y="4546600"/>
            <a:ext cx="1647154" cy="1422402"/>
            <a:chOff x="-231102" y="-1"/>
            <a:chExt cx="3294306" cy="2844802"/>
          </a:xfrm>
        </p:grpSpPr>
        <p:grpSp>
          <p:nvGrpSpPr>
            <p:cNvPr id="73" name="Group 73"/>
            <p:cNvGrpSpPr/>
            <p:nvPr/>
          </p:nvGrpSpPr>
          <p:grpSpPr>
            <a:xfrm>
              <a:off x="-1" y="-1"/>
              <a:ext cx="2844802" cy="2844802"/>
              <a:chOff x="0" y="0"/>
              <a:chExt cx="2844800" cy="2844800"/>
            </a:xfrm>
          </p:grpSpPr>
          <p:sp>
            <p:nvSpPr>
              <p:cNvPr id="70" name="Shape 70"/>
              <p:cNvSpPr/>
              <p:nvPr/>
            </p:nvSpPr>
            <p:spPr>
              <a:xfrm>
                <a:off x="-1" y="-1"/>
                <a:ext cx="2844802" cy="2844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adFill flip="none" rotWithShape="1">
                <a:gsLst>
                  <a:gs pos="0">
                    <a:srgbClr val="D2D2D2">
                      <a:alpha val="50000"/>
                    </a:srgbClr>
                  </a:gs>
                  <a:gs pos="100000">
                    <a:srgbClr val="414141">
                      <a:alpha val="50000"/>
                    </a:srgbClr>
                  </a:gs>
                </a:gsLst>
                <a:lin ang="4079999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92093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5333"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95280" y="102085"/>
                <a:ext cx="2667853" cy="2667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4079999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92093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5333"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265423" y="251812"/>
                <a:ext cx="2327566" cy="2327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7" y="2882"/>
                    </a:moveTo>
                    <a:cubicBezTo>
                      <a:pt x="20639" y="6724"/>
                      <a:pt x="20639" y="12954"/>
                      <a:pt x="16797" y="16797"/>
                    </a:cubicBezTo>
                    <a:cubicBezTo>
                      <a:pt x="12954" y="20639"/>
                      <a:pt x="6724" y="20639"/>
                      <a:pt x="2882" y="16797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7" y="2882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292093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5333"/>
              </a:p>
            </p:txBody>
          </p:sp>
        </p:grpSp>
        <p:sp>
          <p:nvSpPr>
            <p:cNvPr id="74" name="Shape 74"/>
            <p:cNvSpPr/>
            <p:nvPr/>
          </p:nvSpPr>
          <p:spPr>
            <a:xfrm>
              <a:off x="-231102" y="763270"/>
              <a:ext cx="3294306" cy="146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 algn="ctr">
                <a:lnSpc>
                  <a:spcPct val="70000"/>
                </a:lnSpc>
                <a:defRPr sz="1800"/>
              </a:pPr>
              <a:r>
                <a:rPr lang="en-GB" sz="4000" b="1" dirty="0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PMP</a:t>
              </a:r>
              <a:endParaRPr sz="4000" b="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4883" y="3261392"/>
            <a:ext cx="88153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9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Project Management Professional (PMP</a:t>
            </a:r>
            <a:r>
              <a:rPr lang="en-US" sz="2900" b="1" baseline="300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®</a:t>
            </a:r>
            <a:r>
              <a:rPr lang="en-US" sz="29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29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29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Certification Preparation Course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130402" y="324603"/>
            <a:ext cx="116183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394555"/>
                </a:solidFill>
                <a:latin typeface="+mj-lt"/>
              </a:rPr>
              <a:t>A GUIDE TO: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The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C000"/>
                </a:solidFill>
              </a:rPr>
              <a:t>P</a:t>
            </a:r>
            <a:r>
              <a:rPr lang="en-US" sz="2800" b="1" dirty="0">
                <a:solidFill>
                  <a:schemeClr val="tx2"/>
                </a:solidFill>
              </a:rPr>
              <a:t>roject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M</a:t>
            </a:r>
            <a:r>
              <a:rPr lang="en-US" sz="2800" b="1" dirty="0">
                <a:solidFill>
                  <a:schemeClr val="tx2"/>
                </a:solidFill>
              </a:rPr>
              <a:t>anagement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>
                <a:solidFill>
                  <a:schemeClr val="tx2"/>
                </a:solidFill>
              </a:rPr>
              <a:t>ody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O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K</a:t>
            </a:r>
            <a:r>
              <a:rPr lang="en-US" sz="2800" b="1" dirty="0">
                <a:solidFill>
                  <a:schemeClr val="tx2"/>
                </a:solidFill>
              </a:rPr>
              <a:t>nowledge 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(</a:t>
            </a:r>
            <a:r>
              <a:rPr lang="en-US" sz="3200" b="1" baseline="-3000" dirty="0">
                <a:solidFill>
                  <a:srgbClr val="FFC000"/>
                </a:solidFill>
              </a:rPr>
              <a:t>PMBOK</a:t>
            </a:r>
            <a:r>
              <a:rPr lang="en-US" sz="2000" b="1" baseline="30000" dirty="0">
                <a:solidFill>
                  <a:schemeClr val="tx2"/>
                </a:solidFill>
                <a:cs typeface="Times New Roman" pitchFamily="18" charset="0"/>
              </a:rPr>
              <a:t>®</a:t>
            </a:r>
            <a:r>
              <a:rPr lang="en-US" sz="2800" b="1" baseline="300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baseline="-3000" dirty="0">
                <a:solidFill>
                  <a:schemeClr val="tx2"/>
                </a:solidFill>
                <a:cs typeface="Times New Roman" pitchFamily="18" charset="0"/>
              </a:rPr>
              <a:t>Guide</a:t>
            </a:r>
            <a:r>
              <a:rPr lang="en-US" sz="2800" b="1" dirty="0">
                <a:solidFill>
                  <a:schemeClr val="tx2"/>
                </a:solidFill>
              </a:rPr>
              <a:t>) – </a:t>
            </a:r>
            <a:r>
              <a:rPr lang="en-US" sz="3400" b="1" i="1" baseline="-3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Sixth Edition</a:t>
            </a:r>
          </a:p>
        </p:txBody>
      </p:sp>
      <p:sp>
        <p:nvSpPr>
          <p:cNvPr id="31" name="Rectangle 5"/>
          <p:cNvSpPr txBox="1">
            <a:spLocks noChangeArrowheads="1"/>
          </p:cNvSpPr>
          <p:nvPr/>
        </p:nvSpPr>
        <p:spPr>
          <a:xfrm>
            <a:off x="116415" y="5679909"/>
            <a:ext cx="4234406" cy="1089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200" b="1" dirty="0">
                <a:solidFill>
                  <a:srgbClr val="394555"/>
                </a:solidFill>
                <a:latin typeface="Tahoma" pitchFamily="34" charset="0"/>
              </a:rPr>
              <a:t>Constructed By: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dirty="0" err="1">
                <a:solidFill>
                  <a:schemeClr val="bg2">
                    <a:lumMod val="75000"/>
                  </a:schemeClr>
                </a:solidFill>
                <a:latin typeface="Tahoma" pitchFamily="34" charset="0"/>
              </a:rPr>
              <a:t>Samer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</a:rPr>
              <a:t> F. Kamal, PMP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</a:rPr>
              <a:t>Osama A. </a:t>
            </a:r>
            <a:r>
              <a:rPr lang="en-US" sz="1300" dirty="0" err="1">
                <a:solidFill>
                  <a:schemeClr val="bg2">
                    <a:lumMod val="75000"/>
                  </a:schemeClr>
                </a:solidFill>
                <a:latin typeface="Tahoma" pitchFamily="34" charset="0"/>
              </a:rPr>
              <a:t>AlWazzan</a:t>
            </a:r>
            <a:endParaRPr lang="en-US" sz="1300" dirty="0">
              <a:solidFill>
                <a:schemeClr val="bg2">
                  <a:lumMod val="75000"/>
                </a:schemeClr>
              </a:solidFill>
              <a:latin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86" y="2445715"/>
            <a:ext cx="3597505" cy="2309336"/>
          </a:xfrm>
          <a:prstGeom prst="rect">
            <a:avLst/>
          </a:prstGeom>
        </p:spPr>
      </p:pic>
      <p:pic>
        <p:nvPicPr>
          <p:cNvPr id="1026" name="Picture 2" descr="ÙØªÙØ¬Ø© Ø¨Ø­Ø« Ø§ÙØµÙØ± Ø¹Ù âªguide to the project management body nd agile practice guide englishâ¬â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b="9479"/>
          <a:stretch/>
        </p:blipFill>
        <p:spPr bwMode="auto">
          <a:xfrm>
            <a:off x="324894" y="260382"/>
            <a:ext cx="2507128" cy="20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Shape 58"/>
          <p:cNvSpPr/>
          <p:nvPr/>
        </p:nvSpPr>
        <p:spPr>
          <a:xfrm>
            <a:off x="8508736" y="5390147"/>
            <a:ext cx="3695093" cy="7954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solidFill>
                <a:srgbClr val="0066CC"/>
              </a:solidFill>
            </a:endParaRPr>
          </a:p>
        </p:txBody>
      </p:sp>
      <p:sp>
        <p:nvSpPr>
          <p:cNvPr id="29" name="Rectangle 5"/>
          <p:cNvSpPr txBox="1">
            <a:spLocks noChangeArrowheads="1"/>
          </p:cNvSpPr>
          <p:nvPr/>
        </p:nvSpPr>
        <p:spPr>
          <a:xfrm>
            <a:off x="8458279" y="5376707"/>
            <a:ext cx="4189317" cy="1432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 err="1">
                <a:solidFill>
                  <a:schemeClr val="bg1"/>
                </a:solidFill>
                <a:latin typeface="Tahoma" pitchFamily="34" charset="0"/>
              </a:rPr>
              <a:t>Azam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 M. Zaqzouq </a:t>
            </a:r>
            <a:r>
              <a:rPr lang="en-US" sz="1100" b="1" i="1" dirty="0">
                <a:solidFill>
                  <a:schemeClr val="bg1"/>
                </a:solidFill>
                <a:latin typeface="Tahoma" pitchFamily="34" charset="0"/>
              </a:rPr>
              <a:t>(</a:t>
            </a:r>
            <a:r>
              <a:rPr lang="en-US" sz="1100" i="1" dirty="0">
                <a:solidFill>
                  <a:schemeClr val="bg1"/>
                </a:solidFill>
                <a:latin typeface="Tahoma" pitchFamily="34" charset="0"/>
              </a:rPr>
              <a:t>BCS</a:t>
            </a:r>
            <a:r>
              <a:rPr lang="en-US" sz="1100" b="1" i="1" dirty="0">
                <a:solidFill>
                  <a:schemeClr val="bg1"/>
                </a:solidFill>
                <a:latin typeface="Tahoma" pitchFamily="34" charset="0"/>
              </a:rPr>
              <a:t>, </a:t>
            </a:r>
            <a:r>
              <a:rPr lang="en-US" sz="1100" i="1" dirty="0">
                <a:solidFill>
                  <a:schemeClr val="bg1"/>
                </a:solidFill>
                <a:latin typeface="Tahoma" pitchFamily="34" charset="0"/>
              </a:rPr>
              <a:t>MCT</a:t>
            </a:r>
            <a:r>
              <a:rPr lang="en-US" sz="1100" b="1" i="1" dirty="0">
                <a:solidFill>
                  <a:schemeClr val="bg1"/>
                </a:solidFill>
                <a:latin typeface="Tahoma" pitchFamily="34" charset="0"/>
              </a:rPr>
              <a:t>, </a:t>
            </a:r>
            <a:r>
              <a:rPr lang="en-US" sz="1100" i="1" dirty="0">
                <a:solidFill>
                  <a:schemeClr val="bg1"/>
                </a:solidFill>
                <a:latin typeface="Tahoma" pitchFamily="34" charset="0"/>
              </a:rPr>
              <a:t>PMP</a:t>
            </a:r>
            <a:r>
              <a:rPr lang="en-US" sz="1100" b="1" i="1" dirty="0">
                <a:solidFill>
                  <a:schemeClr val="bg1"/>
                </a:solidFill>
                <a:latin typeface="Tahoma" pitchFamily="34" charset="0"/>
              </a:rPr>
              <a:t>)</a:t>
            </a:r>
            <a:endParaRPr lang="en-US" sz="1600" b="1" i="1" dirty="0">
              <a:solidFill>
                <a:schemeClr val="bg1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500" b="1" i="1" dirty="0">
              <a:solidFill>
                <a:schemeClr val="bg1"/>
              </a:solidFill>
              <a:latin typeface="Tahoma" pitchFamily="34" charset="0"/>
            </a:endParaRPr>
          </a:p>
          <a:p>
            <a:pPr marL="342900" indent="-342900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accent3"/>
                </a:solidFill>
                <a:latin typeface="Tahoma" pitchFamily="34" charset="0"/>
                <a:cs typeface="Times New Roman" pitchFamily="18" charset="0"/>
              </a:rPr>
              <a:t>PM Consultant &amp; Trainer &amp; Researcher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600" b="1" dirty="0">
              <a:solidFill>
                <a:srgbClr val="00808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dirty="0">
                <a:solidFill>
                  <a:srgbClr val="008080"/>
                </a:solidFill>
              </a:rPr>
              <a:t>azam@zaqzouq.com</a:t>
            </a:r>
            <a:endParaRPr lang="en-US" sz="1600" dirty="0">
              <a:solidFill>
                <a:srgbClr val="00808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4" name="Shape 21961"/>
          <p:cNvSpPr/>
          <p:nvPr/>
        </p:nvSpPr>
        <p:spPr>
          <a:xfrm>
            <a:off x="8624266" y="6377502"/>
            <a:ext cx="281056" cy="283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600" extrusionOk="0">
                <a:moveTo>
                  <a:pt x="4869" y="0"/>
                </a:moveTo>
                <a:cubicBezTo>
                  <a:pt x="4759" y="0"/>
                  <a:pt x="4674" y="60"/>
                  <a:pt x="4604" y="140"/>
                </a:cubicBezTo>
                <a:cubicBezTo>
                  <a:pt x="4537" y="222"/>
                  <a:pt x="4495" y="332"/>
                  <a:pt x="4516" y="438"/>
                </a:cubicBezTo>
                <a:lnTo>
                  <a:pt x="4728" y="1488"/>
                </a:lnTo>
                <a:cubicBezTo>
                  <a:pt x="4728" y="1488"/>
                  <a:pt x="16017" y="1488"/>
                  <a:pt x="16017" y="1488"/>
                </a:cubicBezTo>
                <a:lnTo>
                  <a:pt x="16211" y="420"/>
                </a:lnTo>
                <a:cubicBezTo>
                  <a:pt x="16231" y="317"/>
                  <a:pt x="16211" y="220"/>
                  <a:pt x="16140" y="140"/>
                </a:cubicBezTo>
                <a:cubicBezTo>
                  <a:pt x="16073" y="56"/>
                  <a:pt x="15965" y="0"/>
                  <a:pt x="15858" y="0"/>
                </a:cubicBezTo>
                <a:lnTo>
                  <a:pt x="4869" y="0"/>
                </a:lnTo>
                <a:close/>
                <a:moveTo>
                  <a:pt x="3193" y="2241"/>
                </a:moveTo>
                <a:cubicBezTo>
                  <a:pt x="3080" y="2241"/>
                  <a:pt x="2964" y="2291"/>
                  <a:pt x="2893" y="2381"/>
                </a:cubicBezTo>
                <a:cubicBezTo>
                  <a:pt x="2823" y="2468"/>
                  <a:pt x="2814" y="2586"/>
                  <a:pt x="2840" y="2696"/>
                </a:cubicBezTo>
                <a:lnTo>
                  <a:pt x="3087" y="3728"/>
                </a:lnTo>
                <a:cubicBezTo>
                  <a:pt x="3087" y="3728"/>
                  <a:pt x="17146" y="3728"/>
                  <a:pt x="17146" y="3728"/>
                </a:cubicBezTo>
                <a:lnTo>
                  <a:pt x="17393" y="2678"/>
                </a:lnTo>
                <a:cubicBezTo>
                  <a:pt x="17415" y="2572"/>
                  <a:pt x="17393" y="2466"/>
                  <a:pt x="17322" y="2381"/>
                </a:cubicBezTo>
                <a:cubicBezTo>
                  <a:pt x="17255" y="2297"/>
                  <a:pt x="17149" y="2241"/>
                  <a:pt x="17040" y="2241"/>
                </a:cubicBezTo>
                <a:lnTo>
                  <a:pt x="3193" y="2241"/>
                </a:lnTo>
                <a:close/>
                <a:moveTo>
                  <a:pt x="2858" y="5041"/>
                </a:moveTo>
                <a:cubicBezTo>
                  <a:pt x="1278" y="5041"/>
                  <a:pt x="0" y="6310"/>
                  <a:pt x="0" y="7877"/>
                </a:cubicBezTo>
                <a:lnTo>
                  <a:pt x="1023" y="14616"/>
                </a:lnTo>
                <a:cubicBezTo>
                  <a:pt x="1023" y="14616"/>
                  <a:pt x="2364" y="14616"/>
                  <a:pt x="2364" y="14616"/>
                </a:cubicBezTo>
                <a:lnTo>
                  <a:pt x="1358" y="7877"/>
                </a:lnTo>
                <a:cubicBezTo>
                  <a:pt x="1358" y="7051"/>
                  <a:pt x="2024" y="6389"/>
                  <a:pt x="2858" y="6389"/>
                </a:cubicBezTo>
                <a:lnTo>
                  <a:pt x="18275" y="6389"/>
                </a:lnTo>
                <a:cubicBezTo>
                  <a:pt x="19111" y="6389"/>
                  <a:pt x="19792" y="7051"/>
                  <a:pt x="19792" y="7877"/>
                </a:cubicBezTo>
                <a:lnTo>
                  <a:pt x="18874" y="14528"/>
                </a:lnTo>
                <a:lnTo>
                  <a:pt x="20233" y="14528"/>
                </a:lnTo>
                <a:lnTo>
                  <a:pt x="21132" y="7877"/>
                </a:lnTo>
                <a:cubicBezTo>
                  <a:pt x="21132" y="6310"/>
                  <a:pt x="19857" y="5041"/>
                  <a:pt x="18275" y="5041"/>
                </a:cubicBezTo>
                <a:lnTo>
                  <a:pt x="2858" y="5041"/>
                </a:lnTo>
                <a:close/>
                <a:moveTo>
                  <a:pt x="8061" y="8402"/>
                </a:moveTo>
                <a:cubicBezTo>
                  <a:pt x="6152" y="8402"/>
                  <a:pt x="5870" y="10193"/>
                  <a:pt x="5998" y="11518"/>
                </a:cubicBezTo>
                <a:cubicBezTo>
                  <a:pt x="5970" y="11514"/>
                  <a:pt x="5936" y="11500"/>
                  <a:pt x="5909" y="11500"/>
                </a:cubicBezTo>
                <a:cubicBezTo>
                  <a:pt x="5606" y="11500"/>
                  <a:pt x="5623" y="11883"/>
                  <a:pt x="5680" y="12340"/>
                </a:cubicBezTo>
                <a:cubicBezTo>
                  <a:pt x="5733" y="12790"/>
                  <a:pt x="6147" y="13426"/>
                  <a:pt x="6439" y="13426"/>
                </a:cubicBezTo>
                <a:cubicBezTo>
                  <a:pt x="6475" y="13426"/>
                  <a:pt x="6517" y="13424"/>
                  <a:pt x="6544" y="13408"/>
                </a:cubicBezTo>
                <a:cubicBezTo>
                  <a:pt x="6759" y="13793"/>
                  <a:pt x="7009" y="14136"/>
                  <a:pt x="7303" y="14406"/>
                </a:cubicBezTo>
                <a:lnTo>
                  <a:pt x="9508" y="14406"/>
                </a:lnTo>
                <a:cubicBezTo>
                  <a:pt x="9776" y="14134"/>
                  <a:pt x="10014" y="13780"/>
                  <a:pt x="10178" y="13391"/>
                </a:cubicBezTo>
                <a:cubicBezTo>
                  <a:pt x="10218" y="13417"/>
                  <a:pt x="10257" y="13426"/>
                  <a:pt x="10302" y="13426"/>
                </a:cubicBezTo>
                <a:cubicBezTo>
                  <a:pt x="10592" y="13426"/>
                  <a:pt x="10933" y="12790"/>
                  <a:pt x="10937" y="12340"/>
                </a:cubicBezTo>
                <a:cubicBezTo>
                  <a:pt x="10940" y="11883"/>
                  <a:pt x="10908" y="11500"/>
                  <a:pt x="10601" y="11500"/>
                </a:cubicBezTo>
                <a:cubicBezTo>
                  <a:pt x="10569" y="11500"/>
                  <a:pt x="10518" y="11508"/>
                  <a:pt x="10478" y="11518"/>
                </a:cubicBezTo>
                <a:cubicBezTo>
                  <a:pt x="10451" y="10191"/>
                  <a:pt x="10112" y="8402"/>
                  <a:pt x="8061" y="8402"/>
                </a:cubicBezTo>
                <a:close/>
                <a:moveTo>
                  <a:pt x="10725" y="9522"/>
                </a:moveTo>
                <a:cubicBezTo>
                  <a:pt x="10903" y="9947"/>
                  <a:pt x="11036" y="10467"/>
                  <a:pt x="11078" y="11080"/>
                </a:cubicBezTo>
                <a:cubicBezTo>
                  <a:pt x="11206" y="11160"/>
                  <a:pt x="11284" y="11288"/>
                  <a:pt x="11360" y="11448"/>
                </a:cubicBezTo>
                <a:lnTo>
                  <a:pt x="16634" y="11448"/>
                </a:lnTo>
                <a:cubicBezTo>
                  <a:pt x="16909" y="11448"/>
                  <a:pt x="17170" y="11212"/>
                  <a:pt x="17216" y="10923"/>
                </a:cubicBezTo>
                <a:lnTo>
                  <a:pt x="17357" y="10082"/>
                </a:lnTo>
                <a:cubicBezTo>
                  <a:pt x="17405" y="9777"/>
                  <a:pt x="17200" y="9522"/>
                  <a:pt x="16916" y="9522"/>
                </a:cubicBezTo>
                <a:lnTo>
                  <a:pt x="10725" y="9522"/>
                </a:lnTo>
                <a:close/>
                <a:moveTo>
                  <a:pt x="11131" y="12883"/>
                </a:moveTo>
                <a:cubicBezTo>
                  <a:pt x="10987" y="13384"/>
                  <a:pt x="10645" y="13908"/>
                  <a:pt x="10196" y="14038"/>
                </a:cubicBezTo>
                <a:cubicBezTo>
                  <a:pt x="10184" y="14064"/>
                  <a:pt x="10174" y="14087"/>
                  <a:pt x="10160" y="14108"/>
                </a:cubicBezTo>
                <a:lnTo>
                  <a:pt x="10160" y="14528"/>
                </a:lnTo>
                <a:cubicBezTo>
                  <a:pt x="10160" y="14528"/>
                  <a:pt x="15858" y="14528"/>
                  <a:pt x="15858" y="14528"/>
                </a:cubicBezTo>
                <a:cubicBezTo>
                  <a:pt x="16109" y="14528"/>
                  <a:pt x="16347" y="14336"/>
                  <a:pt x="16387" y="14091"/>
                </a:cubicBezTo>
                <a:lnTo>
                  <a:pt x="16511" y="13356"/>
                </a:lnTo>
                <a:cubicBezTo>
                  <a:pt x="16551" y="13098"/>
                  <a:pt x="16370" y="12883"/>
                  <a:pt x="16105" y="12883"/>
                </a:cubicBezTo>
                <a:lnTo>
                  <a:pt x="11131" y="12883"/>
                </a:lnTo>
                <a:close/>
                <a:moveTo>
                  <a:pt x="970" y="15124"/>
                </a:moveTo>
                <a:cubicBezTo>
                  <a:pt x="694" y="15124"/>
                  <a:pt x="414" y="15248"/>
                  <a:pt x="229" y="15456"/>
                </a:cubicBezTo>
                <a:cubicBezTo>
                  <a:pt x="46" y="15666"/>
                  <a:pt x="-23" y="15950"/>
                  <a:pt x="18" y="16226"/>
                </a:cubicBezTo>
                <a:lnTo>
                  <a:pt x="794" y="21600"/>
                </a:lnTo>
                <a:lnTo>
                  <a:pt x="20762" y="21600"/>
                </a:lnTo>
                <a:lnTo>
                  <a:pt x="21538" y="16226"/>
                </a:lnTo>
                <a:cubicBezTo>
                  <a:pt x="21577" y="15950"/>
                  <a:pt x="21511" y="15666"/>
                  <a:pt x="21326" y="15456"/>
                </a:cubicBezTo>
                <a:cubicBezTo>
                  <a:pt x="21144" y="15244"/>
                  <a:pt x="20866" y="15123"/>
                  <a:pt x="20585" y="15124"/>
                </a:cubicBezTo>
                <a:cubicBezTo>
                  <a:pt x="20585" y="15124"/>
                  <a:pt x="970" y="15124"/>
                  <a:pt x="970" y="1512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algn="ctr" defTabSz="17145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769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8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8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8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8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3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dvAuto="0"/>
      <p:bldP spid="54" grpId="0" animBg="1" advAuto="0"/>
      <p:bldP spid="55" grpId="0" animBg="1" advAuto="0"/>
      <p:bldP spid="56" grpId="0" animBg="1" advAuto="0"/>
      <p:bldP spid="59" grpId="0" animBg="1" advAuto="0"/>
      <p:bldP spid="75" grpId="0" animBg="1" advAuto="0"/>
      <p:bldP spid="28" grpId="0"/>
      <p:bldP spid="30" grpId="0"/>
      <p:bldP spid="31" grpId="0"/>
      <p:bldP spid="58" grpId="0" animBg="1" advAuto="0"/>
      <p:bldP spid="29" grpId="0"/>
      <p:bldP spid="24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D:\أصول و pmp‬\PMI PMP Course-WorkShop Master Presentation (6th Edition) - V8 ةشغلا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7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424" y="660695"/>
            <a:ext cx="1298274" cy="1550308"/>
          </a:xfrm>
          <a:prstGeom prst="roundRect">
            <a:avLst>
              <a:gd name="adj" fmla="val 9528"/>
            </a:avLst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30584" y="578387"/>
            <a:ext cx="1129267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INITIATING PROCESS GROUP </a:t>
            </a:r>
            <a:r>
              <a:rPr lang="en-US" sz="800" b="1" dirty="0">
                <a:solidFill>
                  <a:srgbClr val="F9EEED"/>
                </a:solidFill>
              </a:rPr>
              <a:t>[Part2.2]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7801" y="2554172"/>
            <a:ext cx="1272022" cy="1533622"/>
          </a:xfrm>
          <a:prstGeom prst="roundRect">
            <a:avLst>
              <a:gd name="adj" fmla="val 897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806252" y="2471723"/>
            <a:ext cx="102623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CLOSING PROCESS GROUP </a:t>
            </a:r>
            <a:r>
              <a:rPr lang="en-US" sz="800" b="1" dirty="0">
                <a:solidFill>
                  <a:srgbClr val="F8A45E"/>
                </a:solidFill>
              </a:rPr>
              <a:t>[Part2.6]</a:t>
            </a:r>
          </a:p>
        </p:txBody>
      </p:sp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318616" y="1556349"/>
            <a:ext cx="11016948" cy="2865923"/>
            <a:chOff x="159790" y="1517709"/>
            <a:chExt cx="8323101" cy="2865923"/>
          </a:xfrm>
        </p:grpSpPr>
        <p:grpSp>
          <p:nvGrpSpPr>
            <p:cNvPr id="249" name="Group 248"/>
            <p:cNvGrpSpPr/>
            <p:nvPr/>
          </p:nvGrpSpPr>
          <p:grpSpPr>
            <a:xfrm>
              <a:off x="159790" y="1517709"/>
              <a:ext cx="8323101" cy="2865923"/>
              <a:chOff x="159790" y="1517709"/>
              <a:chExt cx="8323101" cy="2865923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7695487" y="3276599"/>
                <a:ext cx="255601" cy="1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8482891" y="4077632"/>
                <a:ext cx="0" cy="30600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round/>
                <a:headEnd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3693078" y="3296779"/>
                <a:ext cx="241784" cy="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hape 233"/>
              <p:cNvCxnSpPr/>
              <p:nvPr/>
            </p:nvCxnSpPr>
            <p:spPr>
              <a:xfrm rot="10800000" flipH="1" flipV="1">
                <a:off x="159790" y="1517709"/>
                <a:ext cx="5545999" cy="2560320"/>
              </a:xfrm>
              <a:prstGeom prst="bentConnector4">
                <a:avLst>
                  <a:gd name="adj1" fmla="val -2076"/>
                  <a:gd name="adj2" fmla="val 108551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2606570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rot="5400000">
                <a:off x="6888236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hape 154"/>
            <p:cNvCxnSpPr/>
            <p:nvPr/>
          </p:nvCxnSpPr>
          <p:spPr>
            <a:xfrm rot="16200000" flipH="1">
              <a:off x="5029200" y="883808"/>
              <a:ext cx="1588" cy="6362700"/>
            </a:xfrm>
            <a:prstGeom prst="bentConnector4">
              <a:avLst>
                <a:gd name="adj1" fmla="val 8397358"/>
                <a:gd name="adj2" fmla="val 100000"/>
              </a:avLst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Straight Arrow Connector 210"/>
          <p:cNvCxnSpPr/>
          <p:nvPr/>
        </p:nvCxnSpPr>
        <p:spPr>
          <a:xfrm rot="5400000">
            <a:off x="475664" y="2389011"/>
            <a:ext cx="274320" cy="2802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0545" y="2563794"/>
            <a:ext cx="4905855" cy="1524000"/>
          </a:xfrm>
          <a:prstGeom prst="roundRect">
            <a:avLst>
              <a:gd name="adj" fmla="val 66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1" name="Rounded Rectangle 60"/>
          <p:cNvSpPr/>
          <p:nvPr/>
        </p:nvSpPr>
        <p:spPr>
          <a:xfrm>
            <a:off x="6651898" y="3320948"/>
            <a:ext cx="1440000" cy="684000"/>
          </a:xfrm>
          <a:prstGeom prst="roundRect">
            <a:avLst/>
          </a:prstGeom>
          <a:solidFill>
            <a:srgbClr val="ED1C24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/>
              <a:t>Monitor Risks</a:t>
            </a:r>
          </a:p>
          <a:p>
            <a:pPr algn="ctr"/>
            <a:r>
              <a:rPr lang="en-US" sz="1200" b="1" dirty="0"/>
              <a:t> </a:t>
            </a:r>
            <a:r>
              <a: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(P1.11.7) [P2.5.10]</a:t>
            </a:r>
            <a:endParaRPr lang="en-US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88172" y="2424222"/>
            <a:ext cx="3282694" cy="25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CONTROLLING PROCESS GROUP </a:t>
            </a:r>
            <a:r>
              <a:rPr lang="en-US" sz="800" b="1" dirty="0">
                <a:solidFill>
                  <a:srgbClr val="C2D3E8"/>
                </a:solidFill>
              </a:rPr>
              <a:t>[Part2.5]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1716" y="660695"/>
            <a:ext cx="9988116" cy="1554480"/>
          </a:xfrm>
          <a:prstGeom prst="roundRect">
            <a:avLst>
              <a:gd name="adj" fmla="val 5699"/>
            </a:avLst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7" name="Rounded Rectangle 36"/>
          <p:cNvSpPr/>
          <p:nvPr/>
        </p:nvSpPr>
        <p:spPr>
          <a:xfrm>
            <a:off x="3096917" y="1440296"/>
            <a:ext cx="1440000" cy="684000"/>
          </a:xfrm>
          <a:prstGeom prst="roundRect">
            <a:avLst/>
          </a:prstGeom>
          <a:solidFill>
            <a:srgbClr val="ED1C2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18000" rtlCol="0" anchor="ctr">
            <a:noAutofit/>
          </a:bodyPr>
          <a:lstStyle/>
          <a:p>
            <a:pPr algn="ctr"/>
            <a:r>
              <a:rPr lang="en-GB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 Plan Risk Management</a:t>
            </a:r>
          </a:p>
          <a:p>
            <a:pPr algn="ctr"/>
            <a:r>
              <a:rPr lang="en-GB" sz="1200" b="1" dirty="0">
                <a:ln w="18415" cmpd="sng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(P1.11.1) [P2.3.18]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559960" y="1440296"/>
            <a:ext cx="1440000" cy="684000"/>
          </a:xfrm>
          <a:prstGeom prst="roundRect">
            <a:avLst/>
          </a:prstGeom>
          <a:solidFill>
            <a:srgbClr val="ED1C2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/>
              <a:t>Identify Risks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(P1.11.2) [P2.3.19]</a:t>
            </a:r>
            <a:endParaRPr lang="en-US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949091" y="1440296"/>
            <a:ext cx="1440000" cy="684000"/>
          </a:xfrm>
          <a:prstGeom prst="roundRect">
            <a:avLst/>
          </a:prstGeom>
          <a:solidFill>
            <a:srgbClr val="ED1C2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18000" rtlCol="0" anchor="ctr">
            <a:noAutofit/>
          </a:bodyPr>
          <a:lstStyle/>
          <a:p>
            <a:pPr algn="ctr"/>
            <a:r>
              <a:rPr lang="en-GB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Plan Risk Responses</a:t>
            </a:r>
          </a:p>
          <a:p>
            <a:pPr algn="ctr"/>
            <a:r>
              <a:rPr lang="en-GB" sz="1200" b="1" dirty="0">
                <a:ln w="18415" cmpd="sng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(P1.11.5) [P2.3.22]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023003" y="1440296"/>
            <a:ext cx="1440000" cy="684000"/>
          </a:xfrm>
          <a:prstGeom prst="roundRect">
            <a:avLst/>
          </a:prstGeom>
          <a:solidFill>
            <a:srgbClr val="ED1C2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1800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b="1" dirty="0"/>
              <a:t>Perform Qualitative Risk Analysis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(P1.11.3) [P2.3.20]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486046" y="1440296"/>
            <a:ext cx="1440000" cy="684000"/>
          </a:xfrm>
          <a:prstGeom prst="roundRect">
            <a:avLst/>
          </a:prstGeom>
          <a:solidFill>
            <a:srgbClr val="ED1C2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0" rIns="1800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sz="1400" b="1" dirty="0"/>
              <a:t>Perform Quantitative Risk Analysis 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(P1.11.4) [P2.3.21]</a:t>
            </a:r>
            <a:endParaRPr lang="en-US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57669" y="541346"/>
            <a:ext cx="2160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PLANNING PROCESS GROUP </a:t>
            </a:r>
            <a:r>
              <a:rPr lang="en-US" sz="800" b="1" dirty="0">
                <a:solidFill>
                  <a:srgbClr val="E7EFF9"/>
                </a:solidFill>
              </a:rPr>
              <a:t>[Part2.3]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24244" y="4441765"/>
            <a:ext cx="6110708" cy="2249170"/>
            <a:chOff x="23746" y="-41"/>
            <a:chExt cx="7419" cy="3542"/>
          </a:xfrm>
        </p:grpSpPr>
        <p:sp>
          <p:nvSpPr>
            <p:cNvPr id="122" name="Rounded Rectangle 121"/>
            <p:cNvSpPr>
              <a:spLocks/>
            </p:cNvSpPr>
            <p:nvPr/>
          </p:nvSpPr>
          <p:spPr bwMode="auto">
            <a:xfrm>
              <a:off x="23822" y="-41"/>
              <a:ext cx="7343" cy="3542"/>
            </a:xfrm>
            <a:prstGeom prst="roundRect">
              <a:avLst>
                <a:gd name="adj" fmla="val 5756"/>
              </a:avLst>
            </a:prstGeom>
            <a:noFill/>
            <a:ln w="38215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4" name="Line 596"/>
            <p:cNvCxnSpPr>
              <a:cxnSpLocks noChangeShapeType="1"/>
            </p:cNvCxnSpPr>
            <p:nvPr/>
          </p:nvCxnSpPr>
          <p:spPr bwMode="auto">
            <a:xfrm>
              <a:off x="28713" y="281"/>
              <a:ext cx="679" cy="0"/>
            </a:xfrm>
            <a:prstGeom prst="line">
              <a:avLst/>
            </a:prstGeom>
            <a:noFill/>
            <a:ln w="16542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AutoShape 595"/>
            <p:cNvSpPr>
              <a:spLocks/>
            </p:cNvSpPr>
            <p:nvPr/>
          </p:nvSpPr>
          <p:spPr bwMode="auto">
            <a:xfrm>
              <a:off x="28654" y="228"/>
              <a:ext cx="795" cy="105"/>
            </a:xfrm>
            <a:custGeom>
              <a:avLst/>
              <a:gdLst>
                <a:gd name="T0" fmla="+- 0 29116 28995"/>
                <a:gd name="T1" fmla="*/ T0 w 795"/>
                <a:gd name="T2" fmla="+- 0 4401 4401"/>
                <a:gd name="T3" fmla="*/ 4401 h 105"/>
                <a:gd name="T4" fmla="+- 0 28995 28995"/>
                <a:gd name="T5" fmla="*/ T4 w 795"/>
                <a:gd name="T6" fmla="+- 0 4454 4401"/>
                <a:gd name="T7" fmla="*/ 4454 h 105"/>
                <a:gd name="T8" fmla="+- 0 29116 28995"/>
                <a:gd name="T9" fmla="*/ T8 w 795"/>
                <a:gd name="T10" fmla="+- 0 4506 4401"/>
                <a:gd name="T11" fmla="*/ 4506 h 105"/>
                <a:gd name="T12" fmla="+- 0 29070 28995"/>
                <a:gd name="T13" fmla="*/ T12 w 795"/>
                <a:gd name="T14" fmla="+- 0 4454 4401"/>
                <a:gd name="T15" fmla="*/ 4454 h 105"/>
                <a:gd name="T16" fmla="+- 0 29116 28995"/>
                <a:gd name="T17" fmla="*/ T16 w 795"/>
                <a:gd name="T18" fmla="+- 0 4401 4401"/>
                <a:gd name="T19" fmla="*/ 4401 h 105"/>
                <a:gd name="T20" fmla="+- 0 29790 28995"/>
                <a:gd name="T21" fmla="*/ T20 w 795"/>
                <a:gd name="T22" fmla="+- 0 4454 4401"/>
                <a:gd name="T23" fmla="*/ 4454 h 105"/>
                <a:gd name="T24" fmla="+- 0 29668 28995"/>
                <a:gd name="T25" fmla="*/ T24 w 795"/>
                <a:gd name="T26" fmla="+- 0 4401 4401"/>
                <a:gd name="T27" fmla="*/ 4401 h 105"/>
                <a:gd name="T28" fmla="+- 0 29715 28995"/>
                <a:gd name="T29" fmla="*/ T28 w 795"/>
                <a:gd name="T30" fmla="+- 0 4454 4401"/>
                <a:gd name="T31" fmla="*/ 4454 h 105"/>
                <a:gd name="T32" fmla="+- 0 29668 28995"/>
                <a:gd name="T33" fmla="*/ T32 w 795"/>
                <a:gd name="T34" fmla="+- 0 4506 4401"/>
                <a:gd name="T35" fmla="*/ 4506 h 105"/>
                <a:gd name="T36" fmla="+- 0 29790 28995"/>
                <a:gd name="T37" fmla="*/ T36 w 795"/>
                <a:gd name="T38" fmla="+- 0 4454 4401"/>
                <a:gd name="T39" fmla="*/ 445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95" h="105">
                  <a:moveTo>
                    <a:pt x="121" y="0"/>
                  </a:moveTo>
                  <a:lnTo>
                    <a:pt x="0" y="53"/>
                  </a:lnTo>
                  <a:lnTo>
                    <a:pt x="121" y="105"/>
                  </a:lnTo>
                  <a:lnTo>
                    <a:pt x="75" y="53"/>
                  </a:lnTo>
                  <a:lnTo>
                    <a:pt x="121" y="0"/>
                  </a:lnTo>
                  <a:moveTo>
                    <a:pt x="795" y="53"/>
                  </a:moveTo>
                  <a:lnTo>
                    <a:pt x="673" y="0"/>
                  </a:lnTo>
                  <a:lnTo>
                    <a:pt x="720" y="53"/>
                  </a:lnTo>
                  <a:lnTo>
                    <a:pt x="673" y="105"/>
                  </a:lnTo>
                  <a:lnTo>
                    <a:pt x="795" y="53"/>
                  </a:lnTo>
                </a:path>
              </a:pathLst>
            </a:custGeom>
            <a:solidFill>
              <a:srgbClr val="E9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6" name="Line 594"/>
            <p:cNvCxnSpPr>
              <a:cxnSpLocks noChangeShapeType="1"/>
            </p:cNvCxnSpPr>
            <p:nvPr/>
          </p:nvCxnSpPr>
          <p:spPr bwMode="auto">
            <a:xfrm>
              <a:off x="29601" y="280"/>
              <a:ext cx="795" cy="0"/>
            </a:xfrm>
            <a:prstGeom prst="line">
              <a:avLst/>
            </a:prstGeom>
            <a:noFill/>
            <a:ln w="16542">
              <a:solidFill>
                <a:srgbClr val="809A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" y="211"/>
              <a:ext cx="108" cy="138"/>
            </a:xfrm>
            <a:prstGeom prst="rect">
              <a:avLst/>
            </a:prstGeom>
            <a:noFill/>
            <a:ln w="127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592"/>
            <p:cNvSpPr txBox="1">
              <a:spLocks noChangeArrowheads="1"/>
            </p:cNvSpPr>
            <p:nvPr/>
          </p:nvSpPr>
          <p:spPr bwMode="auto">
            <a:xfrm>
              <a:off x="27343" y="218"/>
              <a:ext cx="380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5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arrows portray examples of permutations through interrelationships,</a:t>
              </a:r>
              <a:r>
                <a:rPr lang="en-US" sz="700" spc="-95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interactions,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overlaps,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iterations,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and integration within and among the Project Management Processes and Process</a:t>
              </a:r>
              <a:r>
                <a:rPr lang="en-US" sz="700" spc="-2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6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7790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 reality, and due to uniqueness of individual projects, the appropriate application and agility of Processes and Process Groups are determined by the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roject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anagement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rofessional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PMP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through managing/engaging the project stakeholders.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7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Processes are shown in the Process Group in which most of the related activities take place.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8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 Groups are neither project life cycle phases nor stages.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30" name="Text Box 592"/>
            <p:cNvSpPr txBox="1">
              <a:spLocks noChangeArrowheads="1"/>
            </p:cNvSpPr>
            <p:nvPr/>
          </p:nvSpPr>
          <p:spPr bwMode="auto">
            <a:xfrm>
              <a:off x="23746" y="194"/>
              <a:ext cx="357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lnSpc>
                  <a:spcPts val="910"/>
                </a:lnSpc>
                <a:spcBef>
                  <a:spcPts val="52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1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.X1]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1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X1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2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.Y1.Y2]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forty-nine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49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Processes.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3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(P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.Z1.Z2)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“Guide” to the Project Management Body of Knowledge (PMBOK</a:t>
              </a:r>
              <a:r>
                <a:rPr lang="en-US" sz="800" dirty="0">
                  <a:solidFill>
                    <a:srgbClr val="627A38"/>
                  </a:solidFill>
                </a:rPr>
                <a:t>®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Guide).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ten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Knowledge Areas 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Knowledge Areas subsections.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4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Among the total of six hundred sixty-ﬁve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665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(i.e.;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nputs,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ools &amp;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echniques, and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utputs) only one hundred forty-seven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147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are unique.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60891" y="2558848"/>
            <a:ext cx="4604270" cy="1524000"/>
          </a:xfrm>
          <a:prstGeom prst="roundRect">
            <a:avLst>
              <a:gd name="adj" fmla="val 795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664692" y="2425498"/>
            <a:ext cx="219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D99694"/>
                </a:solidFill>
              </a:rPr>
              <a:t>EXECUTING PROCESS GROUP </a:t>
            </a:r>
            <a:r>
              <a:rPr lang="en-US" sz="800" b="1" dirty="0">
                <a:solidFill>
                  <a:srgbClr val="E7BCBB"/>
                </a:solidFill>
              </a:rPr>
              <a:t>[Part2.4]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550328" y="3305913"/>
            <a:ext cx="1440000" cy="684000"/>
          </a:xfrm>
          <a:prstGeom prst="roundRect">
            <a:avLst/>
          </a:prstGeom>
          <a:solidFill>
            <a:srgbClr val="ED1C24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18000" rtlCol="0" anchor="ctr">
            <a:noAutofit/>
          </a:bodyPr>
          <a:lstStyle/>
          <a:p>
            <a:pPr algn="ctr"/>
            <a:r>
              <a:rPr lang="en-GB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Implement Risk Responses </a:t>
            </a:r>
          </a:p>
          <a:p>
            <a:pPr algn="ctr"/>
            <a:r>
              <a:rPr lang="en-GB" sz="1200" b="1" dirty="0">
                <a:ln w="18415" cmpd="sng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(P1.11.6) [P2.4.8]</a:t>
            </a:r>
          </a:p>
        </p:txBody>
      </p:sp>
      <p:sp>
        <p:nvSpPr>
          <p:cNvPr id="133" name="Action Button: Custom 132">
            <a:hlinkClick r:id="rId5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6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cxnSp>
        <p:nvCxnSpPr>
          <p:cNvPr id="103" name="Straight Arrow Connector 249"/>
          <p:cNvCxnSpPr/>
          <p:nvPr/>
        </p:nvCxnSpPr>
        <p:spPr>
          <a:xfrm rot="5400000">
            <a:off x="11185317" y="2361562"/>
            <a:ext cx="252000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211"/>
          <p:cNvCxnSpPr/>
          <p:nvPr/>
        </p:nvCxnSpPr>
        <p:spPr>
          <a:xfrm>
            <a:off x="1683624" y="1486440"/>
            <a:ext cx="228600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TextBox 24">
            <a:hlinkClick r:id="rId7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graphicFrame>
        <p:nvGraphicFramePr>
          <p:cNvPr id="107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45686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8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59623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9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23" name="Rectangle 16">
              <a:hlinkClick r:id="rId8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Rectangle 109">
              <a:hlinkClick r:id="rId9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8" name="Rectangle 110">
              <a:hlinkClick r:id="rId10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1" name="Rectangle 111">
              <a:hlinkClick r:id="rId11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2" name="Rectangle 112">
              <a:hlinkClick r:id="rId12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5" name="Rectangle 113">
              <a:hlinkClick r:id="rId13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6" name="Rectangle 117">
              <a:hlinkClick r:id="rId14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7" name="Rectangle 119">
              <a:hlinkClick r:id="rId15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Rectangle 130">
              <a:hlinkClick r:id="rId16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0" name="Rectangle 131">
              <a:hlinkClick r:id="rId17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2246A18-1FDD-41C6-9F7A-F56998DC07C5}"/>
              </a:ext>
            </a:extLst>
          </p:cNvPr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D:\أصول و pmp‬\PMI PMP Course-WorkShop Master Presentation (6th Edition) - V8 ةشغلا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7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424" y="660695"/>
            <a:ext cx="1298274" cy="1550308"/>
          </a:xfrm>
          <a:prstGeom prst="roundRect">
            <a:avLst>
              <a:gd name="adj" fmla="val 9528"/>
            </a:avLst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30584" y="578387"/>
            <a:ext cx="1129267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INITIATING PROCESS GROUP </a:t>
            </a:r>
            <a:r>
              <a:rPr lang="en-US" sz="800" b="1" dirty="0">
                <a:solidFill>
                  <a:srgbClr val="F9EEED"/>
                </a:solidFill>
              </a:rPr>
              <a:t>[Part2.2]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7801" y="2554172"/>
            <a:ext cx="1272022" cy="1533622"/>
          </a:xfrm>
          <a:prstGeom prst="roundRect">
            <a:avLst>
              <a:gd name="adj" fmla="val 897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806252" y="2471723"/>
            <a:ext cx="102623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CLOSING PROCESS GROUP </a:t>
            </a:r>
            <a:r>
              <a:rPr lang="en-US" sz="800" b="1" dirty="0">
                <a:solidFill>
                  <a:srgbClr val="F8A45E"/>
                </a:solidFill>
              </a:rPr>
              <a:t>[Part2.6]</a:t>
            </a:r>
          </a:p>
        </p:txBody>
      </p:sp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318616" y="1556349"/>
            <a:ext cx="11016948" cy="2865923"/>
            <a:chOff x="159790" y="1517709"/>
            <a:chExt cx="8323101" cy="2865923"/>
          </a:xfrm>
        </p:grpSpPr>
        <p:grpSp>
          <p:nvGrpSpPr>
            <p:cNvPr id="249" name="Group 248"/>
            <p:cNvGrpSpPr/>
            <p:nvPr/>
          </p:nvGrpSpPr>
          <p:grpSpPr>
            <a:xfrm>
              <a:off x="159790" y="1517709"/>
              <a:ext cx="8323101" cy="2865923"/>
              <a:chOff x="159790" y="1517709"/>
              <a:chExt cx="8323101" cy="2865923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7695487" y="3276599"/>
                <a:ext cx="255601" cy="1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8482891" y="4077632"/>
                <a:ext cx="0" cy="30600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round/>
                <a:headEnd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3693078" y="3296779"/>
                <a:ext cx="241784" cy="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hape 233"/>
              <p:cNvCxnSpPr/>
              <p:nvPr/>
            </p:nvCxnSpPr>
            <p:spPr>
              <a:xfrm rot="10800000" flipH="1" flipV="1">
                <a:off x="159790" y="1517709"/>
                <a:ext cx="5545999" cy="2560320"/>
              </a:xfrm>
              <a:prstGeom prst="bentConnector4">
                <a:avLst>
                  <a:gd name="adj1" fmla="val -2076"/>
                  <a:gd name="adj2" fmla="val 108551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2606570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rot="5400000">
                <a:off x="6888236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hape 154"/>
            <p:cNvCxnSpPr/>
            <p:nvPr/>
          </p:nvCxnSpPr>
          <p:spPr>
            <a:xfrm rot="16200000" flipH="1">
              <a:off x="5029200" y="883808"/>
              <a:ext cx="1588" cy="6362700"/>
            </a:xfrm>
            <a:prstGeom prst="bentConnector4">
              <a:avLst>
                <a:gd name="adj1" fmla="val 8397358"/>
                <a:gd name="adj2" fmla="val 100000"/>
              </a:avLst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Straight Arrow Connector 210"/>
          <p:cNvCxnSpPr/>
          <p:nvPr/>
        </p:nvCxnSpPr>
        <p:spPr>
          <a:xfrm rot="5400000">
            <a:off x="475664" y="2389011"/>
            <a:ext cx="274320" cy="2802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0545" y="2563794"/>
            <a:ext cx="4905855" cy="1524000"/>
          </a:xfrm>
          <a:prstGeom prst="roundRect">
            <a:avLst>
              <a:gd name="adj" fmla="val 66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8" name="TextBox 67"/>
          <p:cNvSpPr txBox="1"/>
          <p:nvPr/>
        </p:nvSpPr>
        <p:spPr>
          <a:xfrm>
            <a:off x="5488172" y="2424222"/>
            <a:ext cx="3282694" cy="25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CONTROLLING PROCESS GROUP </a:t>
            </a:r>
            <a:r>
              <a:rPr lang="en-US" sz="800" b="1" dirty="0">
                <a:solidFill>
                  <a:srgbClr val="C2D3E8"/>
                </a:solidFill>
              </a:rPr>
              <a:t>[Part2.5]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682991" y="3325100"/>
            <a:ext cx="1440000" cy="684000"/>
          </a:xfrm>
          <a:prstGeom prst="roundRect">
            <a:avLst/>
          </a:prstGeom>
          <a:solidFill>
            <a:srgbClr val="994E2A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Control Procurements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(P1.12.3) [P2.5.11]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51716" y="660695"/>
            <a:ext cx="9988116" cy="1554480"/>
          </a:xfrm>
          <a:prstGeom prst="roundRect">
            <a:avLst>
              <a:gd name="adj" fmla="val 5699"/>
            </a:avLst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15" name="Rounded Rectangle 114"/>
          <p:cNvSpPr/>
          <p:nvPr/>
        </p:nvSpPr>
        <p:spPr>
          <a:xfrm>
            <a:off x="8060440" y="1143060"/>
            <a:ext cx="1440000" cy="684000"/>
          </a:xfrm>
          <a:prstGeom prst="roundRect">
            <a:avLst/>
          </a:prstGeom>
          <a:solidFill>
            <a:srgbClr val="994E2A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Plan </a:t>
            </a:r>
            <a:r>
              <a:rPr lang="en-US" sz="1400" b="1" dirty="0">
                <a:solidFill>
                  <a:schemeClr val="bg1"/>
                </a:solidFill>
              </a:rPr>
              <a:t>Procurement</a:t>
            </a:r>
            <a:r>
              <a:rPr lang="fr-FR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 Management </a:t>
            </a:r>
          </a:p>
          <a:p>
            <a:pPr algn="ctr"/>
            <a:r>
              <a:rPr lang="fr-FR" sz="12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(P1.12.1) [P2.3.23]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57669" y="541346"/>
            <a:ext cx="2160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PLANNING PROCESS GROUP </a:t>
            </a:r>
            <a:r>
              <a:rPr lang="en-US" sz="800" b="1" dirty="0">
                <a:solidFill>
                  <a:srgbClr val="E7EFF9"/>
                </a:solidFill>
              </a:rPr>
              <a:t>[Part2.3]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24244" y="4441765"/>
            <a:ext cx="6110708" cy="2249170"/>
            <a:chOff x="23746" y="-41"/>
            <a:chExt cx="7419" cy="3542"/>
          </a:xfrm>
        </p:grpSpPr>
        <p:sp>
          <p:nvSpPr>
            <p:cNvPr id="122" name="Rounded Rectangle 121"/>
            <p:cNvSpPr>
              <a:spLocks/>
            </p:cNvSpPr>
            <p:nvPr/>
          </p:nvSpPr>
          <p:spPr bwMode="auto">
            <a:xfrm>
              <a:off x="23822" y="-41"/>
              <a:ext cx="7343" cy="3542"/>
            </a:xfrm>
            <a:prstGeom prst="roundRect">
              <a:avLst>
                <a:gd name="adj" fmla="val 5756"/>
              </a:avLst>
            </a:prstGeom>
            <a:noFill/>
            <a:ln w="38215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4" name="Line 596"/>
            <p:cNvCxnSpPr>
              <a:cxnSpLocks noChangeShapeType="1"/>
            </p:cNvCxnSpPr>
            <p:nvPr/>
          </p:nvCxnSpPr>
          <p:spPr bwMode="auto">
            <a:xfrm>
              <a:off x="28713" y="281"/>
              <a:ext cx="679" cy="0"/>
            </a:xfrm>
            <a:prstGeom prst="line">
              <a:avLst/>
            </a:prstGeom>
            <a:noFill/>
            <a:ln w="16542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AutoShape 595"/>
            <p:cNvSpPr>
              <a:spLocks/>
            </p:cNvSpPr>
            <p:nvPr/>
          </p:nvSpPr>
          <p:spPr bwMode="auto">
            <a:xfrm>
              <a:off x="28654" y="228"/>
              <a:ext cx="795" cy="105"/>
            </a:xfrm>
            <a:custGeom>
              <a:avLst/>
              <a:gdLst>
                <a:gd name="T0" fmla="+- 0 29116 28995"/>
                <a:gd name="T1" fmla="*/ T0 w 795"/>
                <a:gd name="T2" fmla="+- 0 4401 4401"/>
                <a:gd name="T3" fmla="*/ 4401 h 105"/>
                <a:gd name="T4" fmla="+- 0 28995 28995"/>
                <a:gd name="T5" fmla="*/ T4 w 795"/>
                <a:gd name="T6" fmla="+- 0 4454 4401"/>
                <a:gd name="T7" fmla="*/ 4454 h 105"/>
                <a:gd name="T8" fmla="+- 0 29116 28995"/>
                <a:gd name="T9" fmla="*/ T8 w 795"/>
                <a:gd name="T10" fmla="+- 0 4506 4401"/>
                <a:gd name="T11" fmla="*/ 4506 h 105"/>
                <a:gd name="T12" fmla="+- 0 29070 28995"/>
                <a:gd name="T13" fmla="*/ T12 w 795"/>
                <a:gd name="T14" fmla="+- 0 4454 4401"/>
                <a:gd name="T15" fmla="*/ 4454 h 105"/>
                <a:gd name="T16" fmla="+- 0 29116 28995"/>
                <a:gd name="T17" fmla="*/ T16 w 795"/>
                <a:gd name="T18" fmla="+- 0 4401 4401"/>
                <a:gd name="T19" fmla="*/ 4401 h 105"/>
                <a:gd name="T20" fmla="+- 0 29790 28995"/>
                <a:gd name="T21" fmla="*/ T20 w 795"/>
                <a:gd name="T22" fmla="+- 0 4454 4401"/>
                <a:gd name="T23" fmla="*/ 4454 h 105"/>
                <a:gd name="T24" fmla="+- 0 29668 28995"/>
                <a:gd name="T25" fmla="*/ T24 w 795"/>
                <a:gd name="T26" fmla="+- 0 4401 4401"/>
                <a:gd name="T27" fmla="*/ 4401 h 105"/>
                <a:gd name="T28" fmla="+- 0 29715 28995"/>
                <a:gd name="T29" fmla="*/ T28 w 795"/>
                <a:gd name="T30" fmla="+- 0 4454 4401"/>
                <a:gd name="T31" fmla="*/ 4454 h 105"/>
                <a:gd name="T32" fmla="+- 0 29668 28995"/>
                <a:gd name="T33" fmla="*/ T32 w 795"/>
                <a:gd name="T34" fmla="+- 0 4506 4401"/>
                <a:gd name="T35" fmla="*/ 4506 h 105"/>
                <a:gd name="T36" fmla="+- 0 29790 28995"/>
                <a:gd name="T37" fmla="*/ T36 w 795"/>
                <a:gd name="T38" fmla="+- 0 4454 4401"/>
                <a:gd name="T39" fmla="*/ 445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95" h="105">
                  <a:moveTo>
                    <a:pt x="121" y="0"/>
                  </a:moveTo>
                  <a:lnTo>
                    <a:pt x="0" y="53"/>
                  </a:lnTo>
                  <a:lnTo>
                    <a:pt x="121" y="105"/>
                  </a:lnTo>
                  <a:lnTo>
                    <a:pt x="75" y="53"/>
                  </a:lnTo>
                  <a:lnTo>
                    <a:pt x="121" y="0"/>
                  </a:lnTo>
                  <a:moveTo>
                    <a:pt x="795" y="53"/>
                  </a:moveTo>
                  <a:lnTo>
                    <a:pt x="673" y="0"/>
                  </a:lnTo>
                  <a:lnTo>
                    <a:pt x="720" y="53"/>
                  </a:lnTo>
                  <a:lnTo>
                    <a:pt x="673" y="105"/>
                  </a:lnTo>
                  <a:lnTo>
                    <a:pt x="795" y="53"/>
                  </a:lnTo>
                </a:path>
              </a:pathLst>
            </a:custGeom>
            <a:solidFill>
              <a:srgbClr val="E9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6" name="Line 594"/>
            <p:cNvCxnSpPr>
              <a:cxnSpLocks noChangeShapeType="1"/>
            </p:cNvCxnSpPr>
            <p:nvPr/>
          </p:nvCxnSpPr>
          <p:spPr bwMode="auto">
            <a:xfrm>
              <a:off x="29601" y="280"/>
              <a:ext cx="795" cy="0"/>
            </a:xfrm>
            <a:prstGeom prst="line">
              <a:avLst/>
            </a:prstGeom>
            <a:noFill/>
            <a:ln w="16542">
              <a:solidFill>
                <a:srgbClr val="809A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" y="211"/>
              <a:ext cx="108" cy="138"/>
            </a:xfrm>
            <a:prstGeom prst="rect">
              <a:avLst/>
            </a:prstGeom>
            <a:noFill/>
            <a:ln w="127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592"/>
            <p:cNvSpPr txBox="1">
              <a:spLocks noChangeArrowheads="1"/>
            </p:cNvSpPr>
            <p:nvPr/>
          </p:nvSpPr>
          <p:spPr bwMode="auto">
            <a:xfrm>
              <a:off x="27343" y="218"/>
              <a:ext cx="380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5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arrows portray examples of permutations through interrelationships,</a:t>
              </a:r>
              <a:r>
                <a:rPr lang="en-US" sz="700" spc="-95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interactions,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overlaps,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iterations,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and integration within and among the Project Management Processes and Process</a:t>
              </a:r>
              <a:r>
                <a:rPr lang="en-US" sz="700" spc="-2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6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7790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 reality, and due to uniqueness of individual projects, the appropriate application and agility of Processes and Process Groups are determined by the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roject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anagement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rofessional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PMP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through managing/engaging the project stakeholders.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7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Processes are shown in the Process Group in which most of the related activities take place.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8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 Groups are neither project life cycle phases nor stages.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30" name="Text Box 592"/>
            <p:cNvSpPr txBox="1">
              <a:spLocks noChangeArrowheads="1"/>
            </p:cNvSpPr>
            <p:nvPr/>
          </p:nvSpPr>
          <p:spPr bwMode="auto">
            <a:xfrm>
              <a:off x="23746" y="194"/>
              <a:ext cx="357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lnSpc>
                  <a:spcPts val="910"/>
                </a:lnSpc>
                <a:spcBef>
                  <a:spcPts val="52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1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.X1]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1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X1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2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.Y1.Y2]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forty-nine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49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Processes.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3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(P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.Z1.Z2)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“Guide” to the Project Management Body of Knowledge (PMBOK</a:t>
              </a:r>
              <a:r>
                <a:rPr lang="en-US" sz="800" dirty="0">
                  <a:solidFill>
                    <a:srgbClr val="627A38"/>
                  </a:solidFill>
                </a:rPr>
                <a:t>®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Guide).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ten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Knowledge Areas 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Knowledge Areas subsections.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4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Among the total of six hundred sixty-ﬁve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665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(i.e.;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nputs,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ools &amp;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echniques, and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utputs) only one hundred forty-seven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147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are unique.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60891" y="2558848"/>
            <a:ext cx="4604270" cy="1524000"/>
          </a:xfrm>
          <a:prstGeom prst="roundRect">
            <a:avLst>
              <a:gd name="adj" fmla="val 795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664692" y="2425498"/>
            <a:ext cx="219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D99694"/>
                </a:solidFill>
              </a:rPr>
              <a:t>EXECUTING PROCESS GROUP </a:t>
            </a:r>
            <a:r>
              <a:rPr lang="en-US" sz="800" b="1" dirty="0">
                <a:solidFill>
                  <a:srgbClr val="E7BCBB"/>
                </a:solidFill>
              </a:rPr>
              <a:t>[Part2.4]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459076" y="3305913"/>
            <a:ext cx="1440000" cy="684000"/>
          </a:xfrm>
          <a:prstGeom prst="roundRect">
            <a:avLst/>
          </a:prstGeom>
          <a:solidFill>
            <a:srgbClr val="994E2A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Conduct Procurements 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(P1.12.2) [P2.4.9]</a:t>
            </a:r>
          </a:p>
        </p:txBody>
      </p:sp>
      <p:sp>
        <p:nvSpPr>
          <p:cNvPr id="133" name="Action Button: Custom 132">
            <a:hlinkClick r:id="rId5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6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cxnSp>
        <p:nvCxnSpPr>
          <p:cNvPr id="103" name="Straight Arrow Connector 249"/>
          <p:cNvCxnSpPr/>
          <p:nvPr/>
        </p:nvCxnSpPr>
        <p:spPr>
          <a:xfrm rot="5400000">
            <a:off x="11172438" y="2361562"/>
            <a:ext cx="252000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211"/>
          <p:cNvCxnSpPr/>
          <p:nvPr/>
        </p:nvCxnSpPr>
        <p:spPr>
          <a:xfrm>
            <a:off x="1683624" y="1486440"/>
            <a:ext cx="228600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TextBox 24">
            <a:hlinkClick r:id="rId7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graphicFrame>
        <p:nvGraphicFramePr>
          <p:cNvPr id="107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45686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8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59623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9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23" name="Rectangle 16">
              <a:hlinkClick r:id="rId8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Rectangle 109">
              <a:hlinkClick r:id="rId9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8" name="Rectangle 110">
              <a:hlinkClick r:id="rId10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1" name="Rectangle 111">
              <a:hlinkClick r:id="rId11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2" name="Rectangle 112">
              <a:hlinkClick r:id="rId12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5" name="Rectangle 113">
              <a:hlinkClick r:id="rId13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6" name="Rectangle 117">
              <a:hlinkClick r:id="rId14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7" name="Rectangle 119">
              <a:hlinkClick r:id="rId15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Rectangle 130">
              <a:hlinkClick r:id="rId16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0" name="Rectangle 131">
              <a:hlinkClick r:id="rId17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244AFB9-55D0-4BAA-B8F0-128F00C02764}"/>
              </a:ext>
            </a:extLst>
          </p:cNvPr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D:\أصول و pmp‬\PMI PMP Course-WorkShop Master Presentation (6th Edition) - V8 ةشغلا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7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424" y="660695"/>
            <a:ext cx="1298274" cy="1550308"/>
          </a:xfrm>
          <a:prstGeom prst="roundRect">
            <a:avLst>
              <a:gd name="adj" fmla="val 9528"/>
            </a:avLst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17318" y="1460711"/>
            <a:ext cx="1155412" cy="684000"/>
          </a:xfrm>
          <a:prstGeom prst="roundRect">
            <a:avLst/>
          </a:prstGeom>
          <a:solidFill>
            <a:srgbClr val="D1701A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5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Identify Stakeholders </a:t>
            </a:r>
          </a:p>
          <a:p>
            <a:pPr algn="ctr"/>
            <a:r>
              <a:rPr lang="en-US" sz="1100" b="1" dirty="0">
                <a:ln w="18415" cmpd="sng">
                  <a:noFill/>
                  <a:prstDash val="solid"/>
                </a:ln>
                <a:solidFill>
                  <a:srgbClr val="F9B67F"/>
                </a:solidFill>
              </a:rPr>
              <a:t>(P1.13.1) [P2.2.2]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0584" y="578387"/>
            <a:ext cx="1129267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INITIATING PROCESS GROUP </a:t>
            </a:r>
            <a:r>
              <a:rPr lang="en-US" sz="800" b="1" dirty="0">
                <a:solidFill>
                  <a:srgbClr val="F9EEED"/>
                </a:solidFill>
              </a:rPr>
              <a:t>[Part2.2]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7801" y="2554172"/>
            <a:ext cx="1272022" cy="1533622"/>
          </a:xfrm>
          <a:prstGeom prst="roundRect">
            <a:avLst>
              <a:gd name="adj" fmla="val 897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806252" y="2471723"/>
            <a:ext cx="102623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CLOSING PROCESS GROUP </a:t>
            </a:r>
            <a:r>
              <a:rPr lang="en-US" sz="800" b="1" dirty="0">
                <a:solidFill>
                  <a:srgbClr val="F8A45E"/>
                </a:solidFill>
              </a:rPr>
              <a:t>[Part2.6]</a:t>
            </a:r>
          </a:p>
        </p:txBody>
      </p:sp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318616" y="1556349"/>
            <a:ext cx="11016948" cy="2865923"/>
            <a:chOff x="159790" y="1517709"/>
            <a:chExt cx="8323101" cy="2865923"/>
          </a:xfrm>
        </p:grpSpPr>
        <p:grpSp>
          <p:nvGrpSpPr>
            <p:cNvPr id="249" name="Group 248"/>
            <p:cNvGrpSpPr/>
            <p:nvPr/>
          </p:nvGrpSpPr>
          <p:grpSpPr>
            <a:xfrm>
              <a:off x="159790" y="1517709"/>
              <a:ext cx="8323101" cy="2865923"/>
              <a:chOff x="159790" y="1517709"/>
              <a:chExt cx="8323101" cy="2865923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7695487" y="3276599"/>
                <a:ext cx="255601" cy="1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8482891" y="4077632"/>
                <a:ext cx="0" cy="30600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round/>
                <a:headEnd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3693078" y="3296779"/>
                <a:ext cx="241784" cy="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hape 233"/>
              <p:cNvCxnSpPr/>
              <p:nvPr/>
            </p:nvCxnSpPr>
            <p:spPr>
              <a:xfrm rot="10800000" flipH="1" flipV="1">
                <a:off x="159790" y="1517709"/>
                <a:ext cx="5545999" cy="2560320"/>
              </a:xfrm>
              <a:prstGeom prst="bentConnector4">
                <a:avLst>
                  <a:gd name="adj1" fmla="val -2076"/>
                  <a:gd name="adj2" fmla="val 108551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2606570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rot="5400000">
                <a:off x="6888236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hape 154"/>
            <p:cNvCxnSpPr/>
            <p:nvPr/>
          </p:nvCxnSpPr>
          <p:spPr>
            <a:xfrm rot="16200000" flipH="1">
              <a:off x="5029200" y="883808"/>
              <a:ext cx="1588" cy="6362700"/>
            </a:xfrm>
            <a:prstGeom prst="bentConnector4">
              <a:avLst>
                <a:gd name="adj1" fmla="val 8397358"/>
                <a:gd name="adj2" fmla="val 100000"/>
              </a:avLst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Straight Arrow Connector 210"/>
          <p:cNvCxnSpPr/>
          <p:nvPr/>
        </p:nvCxnSpPr>
        <p:spPr>
          <a:xfrm rot="5400000">
            <a:off x="475664" y="2389011"/>
            <a:ext cx="274320" cy="2802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0545" y="2563794"/>
            <a:ext cx="4905855" cy="1524000"/>
          </a:xfrm>
          <a:prstGeom prst="roundRect">
            <a:avLst>
              <a:gd name="adj" fmla="val 66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6" name="Rounded Rectangle 55"/>
          <p:cNvSpPr/>
          <p:nvPr/>
        </p:nvSpPr>
        <p:spPr>
          <a:xfrm>
            <a:off x="8726962" y="3312221"/>
            <a:ext cx="1440000" cy="684000"/>
          </a:xfrm>
          <a:prstGeom prst="roundRect">
            <a:avLst/>
          </a:prstGeom>
          <a:solidFill>
            <a:srgbClr val="D1701A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180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b="1" dirty="0"/>
              <a:t>Monitor Stakeholder Engagement </a:t>
            </a:r>
          </a:p>
          <a:p>
            <a:pPr algn="ctr"/>
            <a:r>
              <a:rPr lang="en-US" sz="1200" b="1" dirty="0">
                <a:solidFill>
                  <a:srgbClr val="F9B67F"/>
                </a:solidFill>
              </a:rPr>
              <a:t>(P1.13.4) [P2.5.12]</a:t>
            </a:r>
            <a:endParaRPr lang="en-US" sz="1200" dirty="0">
              <a:solidFill>
                <a:srgbClr val="F9B67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88172" y="2424222"/>
            <a:ext cx="3282694" cy="25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CONTROLLING PROCESS GROUP </a:t>
            </a:r>
            <a:r>
              <a:rPr lang="en-US" sz="800" b="1" dirty="0">
                <a:solidFill>
                  <a:srgbClr val="C2D3E8"/>
                </a:solidFill>
              </a:rPr>
              <a:t>[Part2.5]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1716" y="660695"/>
            <a:ext cx="9988116" cy="1554480"/>
          </a:xfrm>
          <a:prstGeom prst="roundRect">
            <a:avLst>
              <a:gd name="adj" fmla="val 5699"/>
            </a:avLst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0" name="Rounded Rectangle 39"/>
          <p:cNvSpPr/>
          <p:nvPr/>
        </p:nvSpPr>
        <p:spPr>
          <a:xfrm>
            <a:off x="9310980" y="1466054"/>
            <a:ext cx="1440000" cy="684000"/>
          </a:xfrm>
          <a:prstGeom prst="roundRect">
            <a:avLst/>
          </a:prstGeom>
          <a:solidFill>
            <a:srgbClr val="D1701A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0" rtlCol="0" anchor="ctr">
            <a:noAutofit/>
          </a:bodyPr>
          <a:lstStyle/>
          <a:p>
            <a:pPr algn="ctr"/>
            <a:r>
              <a:rPr lang="en-US" sz="135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Plan Stakeholder Engagement</a:t>
            </a:r>
            <a:r>
              <a:rPr lang="en-US" sz="1350" b="1" dirty="0">
                <a:ln w="18415" cmpd="sng">
                  <a:noFill/>
                  <a:prstDash val="solid"/>
                </a:ln>
                <a:solidFill>
                  <a:srgbClr val="F9B67F"/>
                </a:solidFill>
              </a:rPr>
              <a:t> 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rgbClr val="F9B67F"/>
                </a:solidFill>
              </a:rPr>
              <a:t>(P1.13.2) [P2.3.24]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57669" y="541346"/>
            <a:ext cx="2160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PLANNING PROCESS GROUP </a:t>
            </a:r>
            <a:r>
              <a:rPr lang="en-US" sz="800" b="1" dirty="0">
                <a:solidFill>
                  <a:srgbClr val="E7EFF9"/>
                </a:solidFill>
              </a:rPr>
              <a:t>[Part2.3]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24244" y="4441765"/>
            <a:ext cx="6110708" cy="2249170"/>
            <a:chOff x="23746" y="-41"/>
            <a:chExt cx="7419" cy="3542"/>
          </a:xfrm>
        </p:grpSpPr>
        <p:sp>
          <p:nvSpPr>
            <p:cNvPr id="122" name="Rounded Rectangle 121"/>
            <p:cNvSpPr>
              <a:spLocks/>
            </p:cNvSpPr>
            <p:nvPr/>
          </p:nvSpPr>
          <p:spPr bwMode="auto">
            <a:xfrm>
              <a:off x="23822" y="-41"/>
              <a:ext cx="7343" cy="3542"/>
            </a:xfrm>
            <a:prstGeom prst="roundRect">
              <a:avLst>
                <a:gd name="adj" fmla="val 5756"/>
              </a:avLst>
            </a:prstGeom>
            <a:noFill/>
            <a:ln w="38215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4" name="Line 596"/>
            <p:cNvCxnSpPr>
              <a:cxnSpLocks noChangeShapeType="1"/>
            </p:cNvCxnSpPr>
            <p:nvPr/>
          </p:nvCxnSpPr>
          <p:spPr bwMode="auto">
            <a:xfrm>
              <a:off x="28713" y="281"/>
              <a:ext cx="679" cy="0"/>
            </a:xfrm>
            <a:prstGeom prst="line">
              <a:avLst/>
            </a:prstGeom>
            <a:noFill/>
            <a:ln w="16542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AutoShape 595"/>
            <p:cNvSpPr>
              <a:spLocks/>
            </p:cNvSpPr>
            <p:nvPr/>
          </p:nvSpPr>
          <p:spPr bwMode="auto">
            <a:xfrm>
              <a:off x="28654" y="228"/>
              <a:ext cx="795" cy="105"/>
            </a:xfrm>
            <a:custGeom>
              <a:avLst/>
              <a:gdLst>
                <a:gd name="T0" fmla="+- 0 29116 28995"/>
                <a:gd name="T1" fmla="*/ T0 w 795"/>
                <a:gd name="T2" fmla="+- 0 4401 4401"/>
                <a:gd name="T3" fmla="*/ 4401 h 105"/>
                <a:gd name="T4" fmla="+- 0 28995 28995"/>
                <a:gd name="T5" fmla="*/ T4 w 795"/>
                <a:gd name="T6" fmla="+- 0 4454 4401"/>
                <a:gd name="T7" fmla="*/ 4454 h 105"/>
                <a:gd name="T8" fmla="+- 0 29116 28995"/>
                <a:gd name="T9" fmla="*/ T8 w 795"/>
                <a:gd name="T10" fmla="+- 0 4506 4401"/>
                <a:gd name="T11" fmla="*/ 4506 h 105"/>
                <a:gd name="T12" fmla="+- 0 29070 28995"/>
                <a:gd name="T13" fmla="*/ T12 w 795"/>
                <a:gd name="T14" fmla="+- 0 4454 4401"/>
                <a:gd name="T15" fmla="*/ 4454 h 105"/>
                <a:gd name="T16" fmla="+- 0 29116 28995"/>
                <a:gd name="T17" fmla="*/ T16 w 795"/>
                <a:gd name="T18" fmla="+- 0 4401 4401"/>
                <a:gd name="T19" fmla="*/ 4401 h 105"/>
                <a:gd name="T20" fmla="+- 0 29790 28995"/>
                <a:gd name="T21" fmla="*/ T20 w 795"/>
                <a:gd name="T22" fmla="+- 0 4454 4401"/>
                <a:gd name="T23" fmla="*/ 4454 h 105"/>
                <a:gd name="T24" fmla="+- 0 29668 28995"/>
                <a:gd name="T25" fmla="*/ T24 w 795"/>
                <a:gd name="T26" fmla="+- 0 4401 4401"/>
                <a:gd name="T27" fmla="*/ 4401 h 105"/>
                <a:gd name="T28" fmla="+- 0 29715 28995"/>
                <a:gd name="T29" fmla="*/ T28 w 795"/>
                <a:gd name="T30" fmla="+- 0 4454 4401"/>
                <a:gd name="T31" fmla="*/ 4454 h 105"/>
                <a:gd name="T32" fmla="+- 0 29668 28995"/>
                <a:gd name="T33" fmla="*/ T32 w 795"/>
                <a:gd name="T34" fmla="+- 0 4506 4401"/>
                <a:gd name="T35" fmla="*/ 4506 h 105"/>
                <a:gd name="T36" fmla="+- 0 29790 28995"/>
                <a:gd name="T37" fmla="*/ T36 w 795"/>
                <a:gd name="T38" fmla="+- 0 4454 4401"/>
                <a:gd name="T39" fmla="*/ 445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95" h="105">
                  <a:moveTo>
                    <a:pt x="121" y="0"/>
                  </a:moveTo>
                  <a:lnTo>
                    <a:pt x="0" y="53"/>
                  </a:lnTo>
                  <a:lnTo>
                    <a:pt x="121" y="105"/>
                  </a:lnTo>
                  <a:lnTo>
                    <a:pt x="75" y="53"/>
                  </a:lnTo>
                  <a:lnTo>
                    <a:pt x="121" y="0"/>
                  </a:lnTo>
                  <a:moveTo>
                    <a:pt x="795" y="53"/>
                  </a:moveTo>
                  <a:lnTo>
                    <a:pt x="673" y="0"/>
                  </a:lnTo>
                  <a:lnTo>
                    <a:pt x="720" y="53"/>
                  </a:lnTo>
                  <a:lnTo>
                    <a:pt x="673" y="105"/>
                  </a:lnTo>
                  <a:lnTo>
                    <a:pt x="795" y="53"/>
                  </a:lnTo>
                </a:path>
              </a:pathLst>
            </a:custGeom>
            <a:solidFill>
              <a:srgbClr val="E9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6" name="Line 594"/>
            <p:cNvCxnSpPr>
              <a:cxnSpLocks noChangeShapeType="1"/>
            </p:cNvCxnSpPr>
            <p:nvPr/>
          </p:nvCxnSpPr>
          <p:spPr bwMode="auto">
            <a:xfrm>
              <a:off x="29601" y="280"/>
              <a:ext cx="795" cy="0"/>
            </a:xfrm>
            <a:prstGeom prst="line">
              <a:avLst/>
            </a:prstGeom>
            <a:noFill/>
            <a:ln w="16542">
              <a:solidFill>
                <a:srgbClr val="809A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" y="211"/>
              <a:ext cx="108" cy="138"/>
            </a:xfrm>
            <a:prstGeom prst="rect">
              <a:avLst/>
            </a:prstGeom>
            <a:noFill/>
            <a:ln w="127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592"/>
            <p:cNvSpPr txBox="1">
              <a:spLocks noChangeArrowheads="1"/>
            </p:cNvSpPr>
            <p:nvPr/>
          </p:nvSpPr>
          <p:spPr bwMode="auto">
            <a:xfrm>
              <a:off x="27343" y="218"/>
              <a:ext cx="380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5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arrows portray examples of permutations through interrelationships,</a:t>
              </a:r>
              <a:r>
                <a:rPr lang="en-US" sz="700" spc="-95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interactions,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overlaps,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iterations,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and integration within and among the Project Management Processes and Process</a:t>
              </a:r>
              <a:r>
                <a:rPr lang="en-US" sz="700" spc="-2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6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7790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 reality, and due to uniqueness of individual projects, the appropriate application and agility of Processes and Process Groups are determined by the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roject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anagement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rofessional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PMP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through managing/engaging the project stakeholders.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7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Processes are shown in the Process Group in which most of the related activities take place.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8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 Groups are neither project life cycle phases nor stages.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30" name="Text Box 592"/>
            <p:cNvSpPr txBox="1">
              <a:spLocks noChangeArrowheads="1"/>
            </p:cNvSpPr>
            <p:nvPr/>
          </p:nvSpPr>
          <p:spPr bwMode="auto">
            <a:xfrm>
              <a:off x="23746" y="194"/>
              <a:ext cx="357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lnSpc>
                  <a:spcPts val="910"/>
                </a:lnSpc>
                <a:spcBef>
                  <a:spcPts val="52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1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.X1]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1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X1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2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.Y1.Y2]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forty-nine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49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Processes.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3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(P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.Z1.Z2)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“Guide” to the Project Management Body of Knowledge (PMBOK</a:t>
              </a:r>
              <a:r>
                <a:rPr lang="en-US" sz="800" dirty="0">
                  <a:solidFill>
                    <a:srgbClr val="627A38"/>
                  </a:solidFill>
                </a:rPr>
                <a:t>®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Guide).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ten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Knowledge Areas 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Knowledge Areas subsections.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4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Among the total of six hundred sixty-ﬁve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665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(i.e.;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nputs,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ools &amp;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echniques, and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utputs) only one hundred forty-seven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147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are unique.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60891" y="2558848"/>
            <a:ext cx="4604270" cy="1524000"/>
          </a:xfrm>
          <a:prstGeom prst="roundRect">
            <a:avLst>
              <a:gd name="adj" fmla="val 795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664692" y="2425498"/>
            <a:ext cx="219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D99694"/>
                </a:solidFill>
              </a:rPr>
              <a:t>EXECUTING PROCESS GROUP </a:t>
            </a:r>
            <a:r>
              <a:rPr lang="en-US" sz="800" b="1" dirty="0">
                <a:solidFill>
                  <a:srgbClr val="E7BCBB"/>
                </a:solidFill>
              </a:rPr>
              <a:t>[Part2.4]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454830" y="3293034"/>
            <a:ext cx="1440000" cy="684000"/>
          </a:xfrm>
          <a:prstGeom prst="roundRect">
            <a:avLst/>
          </a:prstGeom>
          <a:solidFill>
            <a:srgbClr val="D1701A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5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Manage Stakeholder Engagement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rgbClr val="F9B67F"/>
                </a:solidFill>
              </a:rPr>
              <a:t>(P1.13.3) [P2.4.10]</a:t>
            </a:r>
          </a:p>
        </p:txBody>
      </p:sp>
      <p:sp>
        <p:nvSpPr>
          <p:cNvPr id="133" name="Action Button: Custom 132">
            <a:hlinkClick r:id="rId5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6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cxnSp>
        <p:nvCxnSpPr>
          <p:cNvPr id="103" name="Straight Arrow Connector 249"/>
          <p:cNvCxnSpPr/>
          <p:nvPr/>
        </p:nvCxnSpPr>
        <p:spPr>
          <a:xfrm rot="5400000">
            <a:off x="11172438" y="2361562"/>
            <a:ext cx="252000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211"/>
          <p:cNvCxnSpPr/>
          <p:nvPr/>
        </p:nvCxnSpPr>
        <p:spPr>
          <a:xfrm>
            <a:off x="1683624" y="1486440"/>
            <a:ext cx="228600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TextBox 24">
            <a:hlinkClick r:id="rId7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graphicFrame>
        <p:nvGraphicFramePr>
          <p:cNvPr id="107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45686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8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59623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9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23" name="Rectangle 16">
              <a:hlinkClick r:id="rId8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Rectangle 109">
              <a:hlinkClick r:id="rId9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8" name="Rectangle 110">
              <a:hlinkClick r:id="rId10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1" name="Rectangle 111">
              <a:hlinkClick r:id="rId11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2" name="Rectangle 112">
              <a:hlinkClick r:id="rId12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5" name="Rectangle 113">
              <a:hlinkClick r:id="rId13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6" name="Rectangle 117">
              <a:hlinkClick r:id="rId14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7" name="Rectangle 119">
              <a:hlinkClick r:id="rId15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Rectangle 130">
              <a:hlinkClick r:id="rId16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0" name="Rectangle 131">
              <a:hlinkClick r:id="rId17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E8AE615-1B97-4DF0-B52B-BEA3C769938C}"/>
              </a:ext>
            </a:extLst>
          </p:cNvPr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0" y="4071314"/>
            <a:ext cx="12192000" cy="2786686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8000">
                <a:srgbClr val="96B900"/>
              </a:gs>
              <a:gs pos="100000">
                <a:schemeClr val="bg1">
                  <a:lumMod val="5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242" y="2649695"/>
            <a:ext cx="3553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 FOR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242" y="3365543"/>
            <a:ext cx="5940094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-300" normalizeH="0" baseline="0" noProof="0" dirty="0">
                <a:ln>
                  <a:noFill/>
                </a:ln>
                <a:solidFill>
                  <a:srgbClr val="96B9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YOUR KIND</a:t>
            </a:r>
          </a:p>
          <a:p>
            <a:pPr marL="0" marR="0" lvl="0" indent="0" algn="r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ATTENTION</a:t>
            </a:r>
            <a:endParaRPr kumimoji="0" lang="en-US" sz="7500" b="1" i="0" u="none" strike="noStrike" kern="1200" cap="none" spc="-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0480" y="6028593"/>
            <a:ext cx="3070894" cy="400110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AZAM M. ZAQZOUQ</a:t>
            </a:r>
          </a:p>
        </p:txBody>
      </p:sp>
      <p:pic>
        <p:nvPicPr>
          <p:cNvPr id="13" name="01_BG-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47728"/>
            <a:ext cx="12192000" cy="26177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21961"/>
          <p:cNvSpPr/>
          <p:nvPr/>
        </p:nvSpPr>
        <p:spPr>
          <a:xfrm>
            <a:off x="8601242" y="6088640"/>
            <a:ext cx="281056" cy="283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600" extrusionOk="0">
                <a:moveTo>
                  <a:pt x="4869" y="0"/>
                </a:moveTo>
                <a:cubicBezTo>
                  <a:pt x="4759" y="0"/>
                  <a:pt x="4674" y="60"/>
                  <a:pt x="4604" y="140"/>
                </a:cubicBezTo>
                <a:cubicBezTo>
                  <a:pt x="4537" y="222"/>
                  <a:pt x="4495" y="332"/>
                  <a:pt x="4516" y="438"/>
                </a:cubicBezTo>
                <a:lnTo>
                  <a:pt x="4728" y="1488"/>
                </a:lnTo>
                <a:cubicBezTo>
                  <a:pt x="4728" y="1488"/>
                  <a:pt x="16017" y="1488"/>
                  <a:pt x="16017" y="1488"/>
                </a:cubicBezTo>
                <a:lnTo>
                  <a:pt x="16211" y="420"/>
                </a:lnTo>
                <a:cubicBezTo>
                  <a:pt x="16231" y="317"/>
                  <a:pt x="16211" y="220"/>
                  <a:pt x="16140" y="140"/>
                </a:cubicBezTo>
                <a:cubicBezTo>
                  <a:pt x="16073" y="56"/>
                  <a:pt x="15965" y="0"/>
                  <a:pt x="15858" y="0"/>
                </a:cubicBezTo>
                <a:lnTo>
                  <a:pt x="4869" y="0"/>
                </a:lnTo>
                <a:close/>
                <a:moveTo>
                  <a:pt x="3193" y="2241"/>
                </a:moveTo>
                <a:cubicBezTo>
                  <a:pt x="3080" y="2241"/>
                  <a:pt x="2964" y="2291"/>
                  <a:pt x="2893" y="2381"/>
                </a:cubicBezTo>
                <a:cubicBezTo>
                  <a:pt x="2823" y="2468"/>
                  <a:pt x="2814" y="2586"/>
                  <a:pt x="2840" y="2696"/>
                </a:cubicBezTo>
                <a:lnTo>
                  <a:pt x="3087" y="3728"/>
                </a:lnTo>
                <a:cubicBezTo>
                  <a:pt x="3087" y="3728"/>
                  <a:pt x="17146" y="3728"/>
                  <a:pt x="17146" y="3728"/>
                </a:cubicBezTo>
                <a:lnTo>
                  <a:pt x="17393" y="2678"/>
                </a:lnTo>
                <a:cubicBezTo>
                  <a:pt x="17415" y="2572"/>
                  <a:pt x="17393" y="2466"/>
                  <a:pt x="17322" y="2381"/>
                </a:cubicBezTo>
                <a:cubicBezTo>
                  <a:pt x="17255" y="2297"/>
                  <a:pt x="17149" y="2241"/>
                  <a:pt x="17040" y="2241"/>
                </a:cubicBezTo>
                <a:lnTo>
                  <a:pt x="3193" y="2241"/>
                </a:lnTo>
                <a:close/>
                <a:moveTo>
                  <a:pt x="2858" y="5041"/>
                </a:moveTo>
                <a:cubicBezTo>
                  <a:pt x="1278" y="5041"/>
                  <a:pt x="0" y="6310"/>
                  <a:pt x="0" y="7877"/>
                </a:cubicBezTo>
                <a:lnTo>
                  <a:pt x="1023" y="14616"/>
                </a:lnTo>
                <a:cubicBezTo>
                  <a:pt x="1023" y="14616"/>
                  <a:pt x="2364" y="14616"/>
                  <a:pt x="2364" y="14616"/>
                </a:cubicBezTo>
                <a:lnTo>
                  <a:pt x="1358" y="7877"/>
                </a:lnTo>
                <a:cubicBezTo>
                  <a:pt x="1358" y="7051"/>
                  <a:pt x="2024" y="6389"/>
                  <a:pt x="2858" y="6389"/>
                </a:cubicBezTo>
                <a:lnTo>
                  <a:pt x="18275" y="6389"/>
                </a:lnTo>
                <a:cubicBezTo>
                  <a:pt x="19111" y="6389"/>
                  <a:pt x="19792" y="7051"/>
                  <a:pt x="19792" y="7877"/>
                </a:cubicBezTo>
                <a:lnTo>
                  <a:pt x="18874" y="14528"/>
                </a:lnTo>
                <a:lnTo>
                  <a:pt x="20233" y="14528"/>
                </a:lnTo>
                <a:lnTo>
                  <a:pt x="21132" y="7877"/>
                </a:lnTo>
                <a:cubicBezTo>
                  <a:pt x="21132" y="6310"/>
                  <a:pt x="19857" y="5041"/>
                  <a:pt x="18275" y="5041"/>
                </a:cubicBezTo>
                <a:lnTo>
                  <a:pt x="2858" y="5041"/>
                </a:lnTo>
                <a:close/>
                <a:moveTo>
                  <a:pt x="8061" y="8402"/>
                </a:moveTo>
                <a:cubicBezTo>
                  <a:pt x="6152" y="8402"/>
                  <a:pt x="5870" y="10193"/>
                  <a:pt x="5998" y="11518"/>
                </a:cubicBezTo>
                <a:cubicBezTo>
                  <a:pt x="5970" y="11514"/>
                  <a:pt x="5936" y="11500"/>
                  <a:pt x="5909" y="11500"/>
                </a:cubicBezTo>
                <a:cubicBezTo>
                  <a:pt x="5606" y="11500"/>
                  <a:pt x="5623" y="11883"/>
                  <a:pt x="5680" y="12340"/>
                </a:cubicBezTo>
                <a:cubicBezTo>
                  <a:pt x="5733" y="12790"/>
                  <a:pt x="6147" y="13426"/>
                  <a:pt x="6439" y="13426"/>
                </a:cubicBezTo>
                <a:cubicBezTo>
                  <a:pt x="6475" y="13426"/>
                  <a:pt x="6517" y="13424"/>
                  <a:pt x="6544" y="13408"/>
                </a:cubicBezTo>
                <a:cubicBezTo>
                  <a:pt x="6759" y="13793"/>
                  <a:pt x="7009" y="14136"/>
                  <a:pt x="7303" y="14406"/>
                </a:cubicBezTo>
                <a:lnTo>
                  <a:pt x="9508" y="14406"/>
                </a:lnTo>
                <a:cubicBezTo>
                  <a:pt x="9776" y="14134"/>
                  <a:pt x="10014" y="13780"/>
                  <a:pt x="10178" y="13391"/>
                </a:cubicBezTo>
                <a:cubicBezTo>
                  <a:pt x="10218" y="13417"/>
                  <a:pt x="10257" y="13426"/>
                  <a:pt x="10302" y="13426"/>
                </a:cubicBezTo>
                <a:cubicBezTo>
                  <a:pt x="10592" y="13426"/>
                  <a:pt x="10933" y="12790"/>
                  <a:pt x="10937" y="12340"/>
                </a:cubicBezTo>
                <a:cubicBezTo>
                  <a:pt x="10940" y="11883"/>
                  <a:pt x="10908" y="11500"/>
                  <a:pt x="10601" y="11500"/>
                </a:cubicBezTo>
                <a:cubicBezTo>
                  <a:pt x="10569" y="11500"/>
                  <a:pt x="10518" y="11508"/>
                  <a:pt x="10478" y="11518"/>
                </a:cubicBezTo>
                <a:cubicBezTo>
                  <a:pt x="10451" y="10191"/>
                  <a:pt x="10112" y="8402"/>
                  <a:pt x="8061" y="8402"/>
                </a:cubicBezTo>
                <a:close/>
                <a:moveTo>
                  <a:pt x="10725" y="9522"/>
                </a:moveTo>
                <a:cubicBezTo>
                  <a:pt x="10903" y="9947"/>
                  <a:pt x="11036" y="10467"/>
                  <a:pt x="11078" y="11080"/>
                </a:cubicBezTo>
                <a:cubicBezTo>
                  <a:pt x="11206" y="11160"/>
                  <a:pt x="11284" y="11288"/>
                  <a:pt x="11360" y="11448"/>
                </a:cubicBezTo>
                <a:lnTo>
                  <a:pt x="16634" y="11448"/>
                </a:lnTo>
                <a:cubicBezTo>
                  <a:pt x="16909" y="11448"/>
                  <a:pt x="17170" y="11212"/>
                  <a:pt x="17216" y="10923"/>
                </a:cubicBezTo>
                <a:lnTo>
                  <a:pt x="17357" y="10082"/>
                </a:lnTo>
                <a:cubicBezTo>
                  <a:pt x="17405" y="9777"/>
                  <a:pt x="17200" y="9522"/>
                  <a:pt x="16916" y="9522"/>
                </a:cubicBezTo>
                <a:lnTo>
                  <a:pt x="10725" y="9522"/>
                </a:lnTo>
                <a:close/>
                <a:moveTo>
                  <a:pt x="11131" y="12883"/>
                </a:moveTo>
                <a:cubicBezTo>
                  <a:pt x="10987" y="13384"/>
                  <a:pt x="10645" y="13908"/>
                  <a:pt x="10196" y="14038"/>
                </a:cubicBezTo>
                <a:cubicBezTo>
                  <a:pt x="10184" y="14064"/>
                  <a:pt x="10174" y="14087"/>
                  <a:pt x="10160" y="14108"/>
                </a:cubicBezTo>
                <a:lnTo>
                  <a:pt x="10160" y="14528"/>
                </a:lnTo>
                <a:cubicBezTo>
                  <a:pt x="10160" y="14528"/>
                  <a:pt x="15858" y="14528"/>
                  <a:pt x="15858" y="14528"/>
                </a:cubicBezTo>
                <a:cubicBezTo>
                  <a:pt x="16109" y="14528"/>
                  <a:pt x="16347" y="14336"/>
                  <a:pt x="16387" y="14091"/>
                </a:cubicBezTo>
                <a:lnTo>
                  <a:pt x="16511" y="13356"/>
                </a:lnTo>
                <a:cubicBezTo>
                  <a:pt x="16551" y="13098"/>
                  <a:pt x="16370" y="12883"/>
                  <a:pt x="16105" y="12883"/>
                </a:cubicBezTo>
                <a:lnTo>
                  <a:pt x="11131" y="12883"/>
                </a:lnTo>
                <a:close/>
                <a:moveTo>
                  <a:pt x="970" y="15124"/>
                </a:moveTo>
                <a:cubicBezTo>
                  <a:pt x="694" y="15124"/>
                  <a:pt x="414" y="15248"/>
                  <a:pt x="229" y="15456"/>
                </a:cubicBezTo>
                <a:cubicBezTo>
                  <a:pt x="46" y="15666"/>
                  <a:pt x="-23" y="15950"/>
                  <a:pt x="18" y="16226"/>
                </a:cubicBezTo>
                <a:lnTo>
                  <a:pt x="794" y="21600"/>
                </a:lnTo>
                <a:lnTo>
                  <a:pt x="20762" y="21600"/>
                </a:lnTo>
                <a:lnTo>
                  <a:pt x="21538" y="16226"/>
                </a:lnTo>
                <a:cubicBezTo>
                  <a:pt x="21577" y="15950"/>
                  <a:pt x="21511" y="15666"/>
                  <a:pt x="21326" y="15456"/>
                </a:cubicBezTo>
                <a:cubicBezTo>
                  <a:pt x="21144" y="15244"/>
                  <a:pt x="20866" y="15123"/>
                  <a:pt x="20585" y="15124"/>
                </a:cubicBezTo>
                <a:cubicBezTo>
                  <a:pt x="20585" y="15124"/>
                  <a:pt x="970" y="15124"/>
                  <a:pt x="970" y="1512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algn="ctr" defTabSz="171450" hangingPunct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45" y="2611655"/>
            <a:ext cx="227913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13" grpId="0" animBg="1" advAuto="0"/>
      <p:bldP spid="1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352424" y="578386"/>
            <a:ext cx="1298274" cy="1632617"/>
            <a:chOff x="117272" y="947880"/>
            <a:chExt cx="972345" cy="1575531"/>
          </a:xfrm>
        </p:grpSpPr>
        <p:sp>
          <p:nvSpPr>
            <p:cNvPr id="11" name="Rounded Rectangle 10"/>
            <p:cNvSpPr/>
            <p:nvPr/>
          </p:nvSpPr>
          <p:spPr>
            <a:xfrm>
              <a:off x="117272" y="1027311"/>
              <a:ext cx="972345" cy="1496100"/>
            </a:xfrm>
            <a:prstGeom prst="roundRect">
              <a:avLst>
                <a:gd name="adj" fmla="val 9528"/>
              </a:avLst>
            </a:pr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56229" y="1397288"/>
              <a:ext cx="897143" cy="397092"/>
            </a:xfrm>
            <a:prstGeom prst="roundRect">
              <a:avLst/>
            </a:prstGeom>
            <a:solidFill>
              <a:srgbClr val="036DB8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 fontScale="55000" lnSpcReduction="20000"/>
            </a:bodyPr>
            <a:lstStyle/>
            <a:p>
              <a:pPr algn="ctr"/>
              <a:r>
                <a:rPr lang="en-US" b="1" dirty="0"/>
                <a:t>Develop Project Charter </a:t>
              </a:r>
            </a:p>
            <a:p>
              <a:pPr algn="ctr"/>
              <a:r>
                <a:rPr lang="en-US" sz="1500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(P1.4.1) [P2.2.1]</a:t>
              </a:r>
              <a:endParaRPr lang="en-US" sz="150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56229" y="1836640"/>
              <a:ext cx="897143" cy="397092"/>
            </a:xfrm>
            <a:prstGeom prst="roundRect">
              <a:avLst/>
            </a:prstGeom>
            <a:solidFill>
              <a:srgbClr val="B45B32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50" b="1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</a:rPr>
                <a:t>Identify Stakeholders </a:t>
              </a:r>
              <a:r>
                <a:rPr lang="en-US" sz="950" b="1" dirty="0">
                  <a:ln w="18415" cmpd="sng">
                    <a:noFill/>
                    <a:prstDash val="solid"/>
                  </a:ln>
                  <a:solidFill>
                    <a:srgbClr val="F9B67F"/>
                  </a:solidFill>
                </a:rPr>
                <a:t>(P1.13.1) [P2.2.2]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5810" y="947880"/>
              <a:ext cx="845767" cy="29701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INITIATING PROCESS GROUP </a:t>
              </a:r>
              <a:r>
                <a:rPr lang="en-US" sz="800" b="1" dirty="0">
                  <a:solidFill>
                    <a:srgbClr val="F9EEED"/>
                  </a:solidFill>
                </a:rPr>
                <a:t>[Part2.2]</a:t>
              </a: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0667803" y="2471723"/>
            <a:ext cx="1272022" cy="1616071"/>
            <a:chOff x="8001001" y="2432151"/>
            <a:chExt cx="990599" cy="1616071"/>
          </a:xfrm>
        </p:grpSpPr>
        <p:sp>
          <p:nvSpPr>
            <p:cNvPr id="12" name="Rounded Rectangle 11"/>
            <p:cNvSpPr/>
            <p:nvPr/>
          </p:nvSpPr>
          <p:spPr>
            <a:xfrm>
              <a:off x="8001001" y="2514600"/>
              <a:ext cx="990599" cy="1533622"/>
            </a:xfrm>
            <a:prstGeom prst="roundRect">
              <a:avLst>
                <a:gd name="adj" fmla="val 8975"/>
              </a:avLst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047012" y="3062639"/>
              <a:ext cx="890121" cy="411480"/>
            </a:xfrm>
            <a:prstGeom prst="roundRect">
              <a:avLst/>
            </a:prstGeom>
            <a:solidFill>
              <a:srgbClr val="036DB8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 fontScale="55000" lnSpcReduction="20000"/>
            </a:bodyPr>
            <a:lstStyle/>
            <a:p>
              <a:pPr algn="ctr"/>
              <a:r>
                <a:rPr lang="en-US" b="1" dirty="0"/>
                <a:t>Close Project or Phase </a:t>
              </a:r>
            </a:p>
            <a:p>
              <a:pPr algn="ctr"/>
              <a:r>
                <a:rPr lang="en-US" sz="1500" b="1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(P1.4.7) [P2.6.1]</a:t>
              </a:r>
              <a:endParaRPr lang="en-US" sz="1500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108820" y="2432151"/>
              <a:ext cx="799186" cy="3077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6">
                      <a:lumMod val="75000"/>
                    </a:schemeClr>
                  </a:solidFill>
                </a:rPr>
                <a:t>CLOSING PROCESS GROUP </a:t>
              </a:r>
              <a:r>
                <a:rPr lang="en-US" sz="800" b="1" dirty="0">
                  <a:solidFill>
                    <a:srgbClr val="F8A45E"/>
                  </a:solidFill>
                </a:rPr>
                <a:t>[Part2.6]</a:t>
              </a:r>
            </a:p>
          </p:txBody>
        </p:sp>
      </p:grpSp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251" name="Group 250"/>
          <p:cNvGrpSpPr/>
          <p:nvPr/>
        </p:nvGrpSpPr>
        <p:grpSpPr>
          <a:xfrm>
            <a:off x="318616" y="1486440"/>
            <a:ext cx="11016948" cy="2935832"/>
            <a:chOff x="159805" y="1447800"/>
            <a:chExt cx="8323655" cy="2935832"/>
          </a:xfrm>
        </p:grpSpPr>
        <p:grpSp>
          <p:nvGrpSpPr>
            <p:cNvPr id="230" name="Group 229"/>
            <p:cNvGrpSpPr/>
            <p:nvPr/>
          </p:nvGrpSpPr>
          <p:grpSpPr>
            <a:xfrm>
              <a:off x="159805" y="1447800"/>
              <a:ext cx="8323655" cy="2935832"/>
              <a:chOff x="159790" y="1447800"/>
              <a:chExt cx="8323101" cy="2935832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159790" y="1517709"/>
                <a:ext cx="8323101" cy="2865923"/>
                <a:chOff x="159790" y="1517709"/>
                <a:chExt cx="8323101" cy="2865923"/>
              </a:xfrm>
            </p:grpSpPr>
            <p:grpSp>
              <p:nvGrpSpPr>
                <p:cNvPr id="249" name="Group 248"/>
                <p:cNvGrpSpPr/>
                <p:nvPr/>
              </p:nvGrpSpPr>
              <p:grpSpPr>
                <a:xfrm>
                  <a:off x="159790" y="1517709"/>
                  <a:ext cx="8323101" cy="2865923"/>
                  <a:chOff x="159790" y="1517709"/>
                  <a:chExt cx="8323101" cy="2865923"/>
                </a:xfrm>
              </p:grpSpPr>
              <p:cxnSp>
                <p:nvCxnSpPr>
                  <p:cNvPr id="173" name="Straight Arrow Connector 172"/>
                  <p:cNvCxnSpPr/>
                  <p:nvPr/>
                </p:nvCxnSpPr>
                <p:spPr>
                  <a:xfrm>
                    <a:off x="7695487" y="3276599"/>
                    <a:ext cx="255601" cy="1"/>
                  </a:xfrm>
                  <a:prstGeom prst="straightConnector1">
                    <a:avLst/>
                  </a:prstGeom>
                  <a:ln w="22225">
                    <a:solidFill>
                      <a:schemeClr val="accent6">
                        <a:lumMod val="50000"/>
                      </a:schemeClr>
                    </a:solidFill>
                    <a:headEnd type="stealth" w="lg" len="med"/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Arrow Connector 176"/>
                  <p:cNvCxnSpPr/>
                  <p:nvPr/>
                </p:nvCxnSpPr>
                <p:spPr>
                  <a:xfrm>
                    <a:off x="8482891" y="4077632"/>
                    <a:ext cx="0" cy="306000"/>
                  </a:xfrm>
                  <a:prstGeom prst="straightConnector1">
                    <a:avLst/>
                  </a:prstGeom>
                  <a:ln w="22225">
                    <a:solidFill>
                      <a:schemeClr val="accent6">
                        <a:lumMod val="50000"/>
                      </a:schemeClr>
                    </a:solidFill>
                    <a:round/>
                    <a:headEnd w="lg" len="med"/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Arrow Connector 228"/>
                  <p:cNvCxnSpPr/>
                  <p:nvPr/>
                </p:nvCxnSpPr>
                <p:spPr>
                  <a:xfrm flipV="1">
                    <a:off x="3693078" y="3296779"/>
                    <a:ext cx="241784" cy="0"/>
                  </a:xfrm>
                  <a:prstGeom prst="straightConnector1">
                    <a:avLst/>
                  </a:prstGeom>
                  <a:ln w="22225">
                    <a:solidFill>
                      <a:schemeClr val="accent6">
                        <a:lumMod val="50000"/>
                      </a:schemeClr>
                    </a:solidFill>
                    <a:headEnd type="stealth" w="lg" len="med"/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hape 233"/>
                  <p:cNvCxnSpPr/>
                  <p:nvPr/>
                </p:nvCxnSpPr>
                <p:spPr>
                  <a:xfrm rot="10800000" flipH="1" flipV="1">
                    <a:off x="159790" y="1517709"/>
                    <a:ext cx="5545999" cy="2560320"/>
                  </a:xfrm>
                  <a:prstGeom prst="bentConnector4">
                    <a:avLst>
                      <a:gd name="adj1" fmla="val -2076"/>
                      <a:gd name="adj2" fmla="val 108551"/>
                    </a:avLst>
                  </a:prstGeom>
                  <a:ln w="22225">
                    <a:solidFill>
                      <a:schemeClr val="accent6">
                        <a:lumMod val="50000"/>
                      </a:schemeClr>
                    </a:solidFill>
                    <a:headEnd type="stealth" w="lg" len="med"/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Arrow Connector 242"/>
                  <p:cNvCxnSpPr/>
                  <p:nvPr/>
                </p:nvCxnSpPr>
                <p:spPr>
                  <a:xfrm rot="5400000">
                    <a:off x="2606570" y="2350714"/>
                    <a:ext cx="274320" cy="2117"/>
                  </a:xfrm>
                  <a:prstGeom prst="straightConnector1">
                    <a:avLst/>
                  </a:prstGeom>
                  <a:ln w="22225">
                    <a:solidFill>
                      <a:schemeClr val="accent6">
                        <a:lumMod val="50000"/>
                      </a:schemeClr>
                    </a:solidFill>
                    <a:headEnd type="stealth" w="lg" len="med"/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Arrow Connector 241"/>
                  <p:cNvCxnSpPr/>
                  <p:nvPr/>
                </p:nvCxnSpPr>
                <p:spPr>
                  <a:xfrm rot="5400000">
                    <a:off x="6888236" y="2350714"/>
                    <a:ext cx="274320" cy="2117"/>
                  </a:xfrm>
                  <a:prstGeom prst="straightConnector1">
                    <a:avLst/>
                  </a:prstGeom>
                  <a:ln w="22225">
                    <a:solidFill>
                      <a:schemeClr val="accent6">
                        <a:lumMod val="50000"/>
                      </a:schemeClr>
                    </a:solidFill>
                    <a:headEnd type="stealth" w="lg" len="med"/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5" name="Shape 154"/>
                <p:cNvCxnSpPr/>
                <p:nvPr/>
              </p:nvCxnSpPr>
              <p:spPr>
                <a:xfrm rot="16200000" flipH="1">
                  <a:off x="5029200" y="883808"/>
                  <a:ext cx="1588" cy="6362700"/>
                </a:xfrm>
                <a:prstGeom prst="bentConnector4">
                  <a:avLst>
                    <a:gd name="adj1" fmla="val 8397358"/>
                    <a:gd name="adj2" fmla="val 100000"/>
                  </a:avLst>
                </a:prstGeom>
                <a:ln w="22225">
                  <a:solidFill>
                    <a:schemeClr val="accent6">
                      <a:lumMod val="50000"/>
                    </a:schemeClr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2" name="Straight Arrow Connector 211"/>
              <p:cNvCxnSpPr/>
              <p:nvPr/>
            </p:nvCxnSpPr>
            <p:spPr>
              <a:xfrm>
                <a:off x="1191028" y="1447800"/>
                <a:ext cx="172703" cy="1588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 rot="5400000">
                <a:off x="244899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0" name="Straight Arrow Connector 249"/>
            <p:cNvCxnSpPr/>
            <p:nvPr/>
          </p:nvCxnSpPr>
          <p:spPr>
            <a:xfrm rot="5400000">
              <a:off x="8329410" y="2335801"/>
              <a:ext cx="252000" cy="0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60546" y="2424222"/>
            <a:ext cx="4905856" cy="1663572"/>
            <a:chOff x="3915354" y="2375027"/>
            <a:chExt cx="3631538" cy="1663572"/>
          </a:xfrm>
        </p:grpSpPr>
        <p:grpSp>
          <p:nvGrpSpPr>
            <p:cNvPr id="209" name="Group 208"/>
            <p:cNvGrpSpPr/>
            <p:nvPr/>
          </p:nvGrpSpPr>
          <p:grpSpPr>
            <a:xfrm>
              <a:off x="3915354" y="2375027"/>
              <a:ext cx="3631538" cy="1663572"/>
              <a:chOff x="3915354" y="2375027"/>
              <a:chExt cx="3631538" cy="166357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915354" y="2514599"/>
                <a:ext cx="3631538" cy="1524000"/>
              </a:xfrm>
              <a:prstGeom prst="roundRect">
                <a:avLst>
                  <a:gd name="adj" fmla="val 6667"/>
                </a:avLst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993606" y="2630053"/>
                <a:ext cx="846100" cy="411480"/>
              </a:xfrm>
              <a:prstGeom prst="roundRect">
                <a:avLst/>
              </a:prstGeom>
              <a:solidFill>
                <a:srgbClr val="036DB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" tIns="18000" rIns="18000" bIns="18000" rtlCol="0" anchor="ctr">
                <a:noAutofit/>
              </a:bodyPr>
              <a:lstStyle/>
              <a:p>
                <a:pPr algn="ctr"/>
                <a:r>
                  <a:rPr lang="en-US" sz="850" b="1" dirty="0"/>
                  <a:t>Monitor and Control Project Work </a:t>
                </a:r>
              </a:p>
              <a:p>
                <a:pPr algn="ctr"/>
                <a:r>
                  <a:rPr lang="en-US" sz="800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(P1.4.5) [P2.5.1]</a:t>
                </a:r>
                <a:endParaRPr lang="en-US" sz="8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4871273" y="2630053"/>
                <a:ext cx="846100" cy="411480"/>
              </a:xfrm>
              <a:prstGeom prst="roundRect">
                <a:avLst/>
              </a:prstGeom>
              <a:solidFill>
                <a:srgbClr val="036DB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GB" sz="900" b="1" dirty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</a:rPr>
                  <a:t>Perform Integrated Change Control 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GB" sz="800" b="1" dirty="0">
                    <a:ln w="18415" cmpd="sng">
                      <a:noFill/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(P1.4.6) [P2.5.2]</a:t>
                </a: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6626604" y="2630053"/>
                <a:ext cx="846100" cy="411480"/>
              </a:xfrm>
              <a:prstGeom prst="roundRect">
                <a:avLst/>
              </a:prstGeom>
              <a:solidFill>
                <a:srgbClr val="8B70B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sz="1000" b="1" dirty="0"/>
                  <a:t> Validate Scope </a:t>
                </a:r>
              </a:p>
              <a:p>
                <a:pPr algn="ctr"/>
                <a:r>
                  <a:rPr lang="en-US" sz="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(P1.5.5) [P2.5.3]</a:t>
                </a: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748939" y="3080262"/>
                <a:ext cx="846100" cy="411480"/>
              </a:xfrm>
              <a:prstGeom prst="roundRect">
                <a:avLst/>
              </a:prstGeom>
              <a:solidFill>
                <a:srgbClr val="FCCFB9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18000" rIns="0" bIns="18000" rtlCol="0" anchor="ctr">
                <a:norm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Control Quality</a:t>
                </a:r>
              </a:p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800" b="1" dirty="0">
                    <a:solidFill>
                      <a:srgbClr val="A2785C"/>
                    </a:solidFill>
                  </a:rPr>
                  <a:t>(P1.8.3) [P2.5.7]</a:t>
                </a:r>
                <a:endParaRPr lang="en-US" sz="800" dirty="0">
                  <a:solidFill>
                    <a:srgbClr val="A2785C"/>
                  </a:solidFill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626604" y="3546364"/>
                <a:ext cx="846100" cy="411480"/>
              </a:xfrm>
              <a:prstGeom prst="roundRect">
                <a:avLst/>
              </a:prstGeom>
              <a:solidFill>
                <a:srgbClr val="B45B3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18000" rIns="0" bIns="1800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 b="1" dirty="0"/>
                  <a:t>Monitor Stakeholder Engagement 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800" b="1" dirty="0">
                    <a:solidFill>
                      <a:srgbClr val="F9B67F"/>
                    </a:solidFill>
                  </a:rPr>
                  <a:t>(P1.13.4) [P2.5.12]</a:t>
                </a:r>
                <a:endParaRPr lang="en-US" sz="800" dirty="0">
                  <a:solidFill>
                    <a:srgbClr val="F9B67F"/>
                  </a:solidFill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993606" y="3532855"/>
                <a:ext cx="846100" cy="411480"/>
              </a:xfrm>
              <a:prstGeom prst="roundRect">
                <a:avLst/>
              </a:prstGeom>
              <a:solidFill>
                <a:srgbClr val="FFF2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 fontScale="92500" lnSpcReduction="20000"/>
              </a:bodyPr>
              <a:lstStyle/>
              <a:p>
                <a:pPr algn="ctr"/>
                <a:r>
                  <a:rPr lang="en-US" sz="11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Monitor Communications </a:t>
                </a:r>
              </a:p>
              <a:p>
                <a:pPr algn="ctr"/>
                <a:r>
                  <a:rPr lang="en-US" sz="900" b="1" dirty="0">
                    <a:ln w="18415" cmpd="sng">
                      <a:noFill/>
                      <a:prstDash val="solid"/>
                    </a:ln>
                    <a:solidFill>
                      <a:srgbClr val="928F00"/>
                    </a:solidFill>
                  </a:rPr>
                  <a:t>(P1.10.3) [P2.5.9]</a:t>
                </a: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993606" y="3077493"/>
                <a:ext cx="846100" cy="411480"/>
              </a:xfrm>
              <a:prstGeom prst="roundRect">
                <a:avLst/>
              </a:prstGeom>
              <a:solidFill>
                <a:srgbClr val="C7C8CA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Control Schedule </a:t>
                </a:r>
              </a:p>
              <a:p>
                <a:pPr algn="ctr"/>
                <a:r>
                  <a:rPr 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(P1.6.6) [P2.5.5]</a:t>
                </a:r>
                <a:endPara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4871273" y="3080262"/>
                <a:ext cx="846100" cy="411480"/>
              </a:xfrm>
              <a:prstGeom prst="roundRect">
                <a:avLst/>
              </a:prstGeom>
              <a:solidFill>
                <a:srgbClr val="7FBF47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sz="1000" b="1" dirty="0"/>
                  <a:t>Control Costs </a:t>
                </a:r>
              </a:p>
              <a:p>
                <a:pPr algn="ctr"/>
                <a:r>
                  <a:rPr lang="en-US" sz="8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(P1.7.4) [P2.5.6]</a:t>
                </a:r>
                <a:endParaRPr lang="en-US" sz="800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748939" y="2630053"/>
                <a:ext cx="846100" cy="411480"/>
              </a:xfrm>
              <a:prstGeom prst="roundRect">
                <a:avLst/>
              </a:prstGeom>
              <a:solidFill>
                <a:srgbClr val="8B70B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" tIns="18000" rIns="18000" bIns="18000" rtlCol="0" anchor="ctr">
                <a:normAutofit/>
              </a:bodyPr>
              <a:lstStyle/>
              <a:p>
                <a:pPr algn="ctr"/>
                <a:r>
                  <a:rPr lang="en-US" sz="1000" b="1" dirty="0"/>
                  <a:t>Control Scope</a:t>
                </a:r>
              </a:p>
              <a:p>
                <a:pPr algn="ctr"/>
                <a:r>
                  <a:rPr lang="en-US" sz="800" b="1" dirty="0"/>
                  <a:t> </a:t>
                </a:r>
                <a:r>
                  <a:rPr lang="en-US" sz="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(P1.5.6) [P2.5.4]</a:t>
                </a:r>
                <a:endParaRPr lang="en-US" sz="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4871273" y="3542212"/>
                <a:ext cx="846100" cy="411480"/>
              </a:xfrm>
              <a:prstGeom prst="roundRect">
                <a:avLst/>
              </a:prstGeom>
              <a:solidFill>
                <a:srgbClr val="ED1C24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sz="1100" b="1" dirty="0"/>
                  <a:t>Monitor Risks</a:t>
                </a:r>
              </a:p>
              <a:p>
                <a:pPr algn="ctr"/>
                <a:r>
                  <a:rPr lang="en-US" sz="800" b="1" dirty="0"/>
                  <a:t> </a:t>
                </a:r>
                <a:r>
                  <a:rPr lang="en-US" sz="8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(P1.11.7) [P2.5.10]</a:t>
                </a:r>
                <a:endParaRPr lang="en-US" sz="8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009829" y="2375027"/>
                <a:ext cx="2430000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MONITORING &amp; CONTROLLING PROCESS GROUP </a:t>
                </a:r>
                <a:r>
                  <a:rPr lang="en-US" sz="800" b="1" dirty="0">
                    <a:solidFill>
                      <a:srgbClr val="C2D3E8"/>
                    </a:solidFill>
                  </a:rPr>
                  <a:t>[Part2.5]</a:t>
                </a: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6626604" y="3071076"/>
                <a:ext cx="846100" cy="411480"/>
              </a:xfrm>
              <a:prstGeom prst="roundRect">
                <a:avLst/>
              </a:prstGeom>
              <a:solidFill>
                <a:srgbClr val="00A77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sz="1100" b="1" dirty="0"/>
                  <a:t>Control Resources</a:t>
                </a:r>
              </a:p>
              <a:p>
                <a:pPr algn="ctr"/>
                <a:r>
                  <a:rPr lang="en-US" sz="800" b="1" dirty="0"/>
                  <a:t> </a:t>
                </a:r>
                <a:r>
                  <a:rPr lang="en-US" sz="800" b="1" dirty="0">
                    <a:solidFill>
                      <a:srgbClr val="9FFFE4"/>
                    </a:solidFill>
                  </a:rPr>
                  <a:t>(P1.9.6) [P2.5.8]</a:t>
                </a:r>
                <a:endParaRPr lang="en-US" sz="800" dirty="0">
                  <a:solidFill>
                    <a:srgbClr val="9FFFE4"/>
                  </a:solidFill>
                </a:endParaRPr>
              </a:p>
            </p:txBody>
          </p:sp>
        </p:grpSp>
        <p:sp>
          <p:nvSpPr>
            <p:cNvPr id="157" name="Rounded Rectangle 156"/>
            <p:cNvSpPr/>
            <p:nvPr/>
          </p:nvSpPr>
          <p:spPr>
            <a:xfrm>
              <a:off x="5748939" y="3546364"/>
              <a:ext cx="846100" cy="411480"/>
            </a:xfrm>
            <a:prstGeom prst="roundRect">
              <a:avLst/>
            </a:prstGeom>
            <a:solidFill>
              <a:srgbClr val="F5822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rIns="0" rtlCol="0" anchor="ctr"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000" b="1" dirty="0">
                  <a:solidFill>
                    <a:schemeClr val="tx1"/>
                  </a:solidFill>
                </a:rPr>
                <a:t>Control Procurements</a:t>
              </a: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 </a:t>
              </a:r>
              <a:r>
                <a:rPr lang="en-US" sz="800" b="1" dirty="0">
                  <a:solidFill>
                    <a:schemeClr val="accent6">
                      <a:lumMod val="50000"/>
                    </a:schemeClr>
                  </a:solidFill>
                </a:rPr>
                <a:t>(P1.12.3) [P2.5.11]</a:t>
              </a:r>
              <a:endParaRPr lang="en-US" sz="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951716" y="541346"/>
            <a:ext cx="9988116" cy="1673829"/>
            <a:chOff x="1295400" y="485775"/>
            <a:chExt cx="7700366" cy="1673829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605124"/>
              <a:ext cx="7700366" cy="1554480"/>
              <a:chOff x="1295400" y="605124"/>
              <a:chExt cx="7700366" cy="155448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95400" y="605124"/>
                <a:ext cx="7700366" cy="1554480"/>
              </a:xfrm>
              <a:prstGeom prst="roundRect">
                <a:avLst>
                  <a:gd name="adj" fmla="val 5699"/>
                </a:avLst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343268" y="775215"/>
                <a:ext cx="926802" cy="411480"/>
              </a:xfrm>
              <a:prstGeom prst="roundRect">
                <a:avLst/>
              </a:prstGeom>
              <a:solidFill>
                <a:srgbClr val="036DB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950" b="1" dirty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</a:rPr>
                  <a:t> </a:t>
                </a:r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</a:rPr>
                  <a:t>Develop Project Management Plan </a:t>
                </a:r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(P1.4.2) [P2.3.1]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4202622" y="775215"/>
                <a:ext cx="926802" cy="411480"/>
              </a:xfrm>
              <a:prstGeom prst="roundRect">
                <a:avLst/>
              </a:prstGeom>
              <a:solidFill>
                <a:srgbClr val="8B70B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rIns="72000" rtlCol="0" anchor="ctr">
                <a:noAutofit/>
              </a:bodyPr>
              <a:lstStyle/>
              <a:p>
                <a:pPr algn="ctr"/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</a:rPr>
                  <a:t>Deﬁne Scope</a:t>
                </a:r>
              </a:p>
              <a:p>
                <a:pPr algn="ctr"/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(P1.5.3) [P2.3.4]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297446" y="1229158"/>
                <a:ext cx="926802" cy="411480"/>
              </a:xfrm>
              <a:prstGeom prst="roundRect">
                <a:avLst/>
              </a:prstGeom>
              <a:solidFill>
                <a:srgbClr val="C7C8CA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>
                <a:noAutofit/>
              </a:bodyPr>
              <a:lstStyle/>
              <a:p>
                <a:pPr algn="ctr"/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Deﬁne Activities</a:t>
                </a:r>
              </a:p>
              <a:p>
                <a:pPr algn="ctr"/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(P1.6.2) [P2.3.7]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251624" y="1229158"/>
                <a:ext cx="926802" cy="411480"/>
              </a:xfrm>
              <a:prstGeom prst="roundRect">
                <a:avLst/>
              </a:prstGeom>
              <a:solidFill>
                <a:srgbClr val="C7C8CA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18000" rIns="0" bIns="18000" rtlCol="0" anchor="ctr">
                <a:noAutofit/>
              </a:bodyPr>
              <a:lstStyle/>
              <a:p>
                <a:pPr algn="ctr"/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</a:rPr>
                  <a:t>Sequence Activities </a:t>
                </a:r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(P1.6.3) [P2.3.8]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205802" y="1229158"/>
                <a:ext cx="926802" cy="411480"/>
              </a:xfrm>
              <a:prstGeom prst="roundRect">
                <a:avLst/>
              </a:prstGeom>
              <a:solidFill>
                <a:srgbClr val="C7C8CA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95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Estimate Activity Durations </a:t>
                </a:r>
              </a:p>
              <a:p>
                <a:pPr algn="ctr"/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(P1.6.4) [P2.3.9]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159980" y="1229158"/>
                <a:ext cx="926802" cy="411480"/>
              </a:xfrm>
              <a:prstGeom prst="roundRect">
                <a:avLst/>
              </a:prstGeom>
              <a:solidFill>
                <a:srgbClr val="C7C8CA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sz="105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Develop Schedule</a:t>
                </a:r>
              </a:p>
              <a:p>
                <a:pPr algn="ctr"/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(P1.6.5) [P2.3.10]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249504" y="775215"/>
                <a:ext cx="926802" cy="411480"/>
              </a:xfrm>
              <a:prstGeom prst="roundRect">
                <a:avLst/>
              </a:prstGeom>
              <a:solidFill>
                <a:srgbClr val="8B70B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18000" rIns="0" bIns="0" rtlCol="0" anchor="ctr">
                <a:noAutofit/>
              </a:bodyPr>
              <a:lstStyle/>
              <a:p>
                <a:pPr algn="ctr"/>
                <a:r>
                  <a:rPr lang="en-US" sz="1000" b="1" dirty="0"/>
                  <a:t>Collect Requirements </a:t>
                </a:r>
                <a:r>
                  <a:rPr lang="en-US" sz="8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(P1.5.2) [P2.3.3]</a:t>
                </a:r>
                <a:endParaRPr lang="en-US" sz="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061976" y="775215"/>
                <a:ext cx="926802" cy="411480"/>
              </a:xfrm>
              <a:prstGeom prst="roundRect">
                <a:avLst/>
              </a:prstGeom>
              <a:solidFill>
                <a:srgbClr val="7FBF47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sz="1000" b="1" dirty="0"/>
                  <a:t>Estimate Costs </a:t>
                </a:r>
              </a:p>
              <a:p>
                <a:pPr algn="ctr"/>
                <a:r>
                  <a:rPr lang="en-US" sz="8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(P1.7.2) [P2.3.12]</a:t>
                </a:r>
                <a:endParaRPr lang="en-US" sz="800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8015095" y="775215"/>
                <a:ext cx="926802" cy="411480"/>
              </a:xfrm>
              <a:prstGeom prst="roundRect">
                <a:avLst/>
              </a:prstGeom>
              <a:solidFill>
                <a:srgbClr val="7FBF47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ctr">
                <a:noAutofit/>
              </a:bodyPr>
              <a:lstStyle/>
              <a:p>
                <a:pPr algn="ctr"/>
                <a:r>
                  <a:rPr lang="en-US" sz="1000" b="1" dirty="0"/>
                  <a:t>Determine Budget</a:t>
                </a:r>
              </a:p>
              <a:p>
                <a:pPr algn="ctr"/>
                <a:r>
                  <a:rPr lang="en-US" sz="8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(P1.7.3) [P2.3.13]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8022516" y="1680942"/>
                <a:ext cx="926802" cy="411480"/>
              </a:xfrm>
              <a:prstGeom prst="roundRect">
                <a:avLst/>
              </a:prstGeom>
              <a:solidFill>
                <a:srgbClr val="FCCFB9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Plan Quality Management 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rgbClr val="A2785C"/>
                    </a:solidFill>
                  </a:rPr>
                  <a:t>(P1.8.1) [P2.3.14]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7068337" y="1229158"/>
                <a:ext cx="926802" cy="411480"/>
              </a:xfrm>
              <a:prstGeom prst="roundRect">
                <a:avLst/>
              </a:prstGeom>
              <a:solidFill>
                <a:srgbClr val="00A77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</a:rPr>
                  <a:t> Plan Resource Management</a:t>
                </a:r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rgbClr val="00D296"/>
                    </a:solidFill>
                  </a:rPr>
                  <a:t> 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rgbClr val="9FFFE4"/>
                    </a:solidFill>
                  </a:rPr>
                  <a:t>(P1.9.1) [P2.3.15]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43268" y="1680942"/>
                <a:ext cx="926802" cy="411480"/>
              </a:xfrm>
              <a:prstGeom prst="roundRect">
                <a:avLst/>
              </a:prstGeom>
              <a:solidFill>
                <a:srgbClr val="FFF2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fr-FR" sz="9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Plan Communications Management 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fr-FR" sz="800" b="1" dirty="0">
                    <a:ln w="18415" cmpd="sng">
                      <a:noFill/>
                      <a:prstDash val="solid"/>
                    </a:ln>
                    <a:solidFill>
                      <a:srgbClr val="928F00"/>
                    </a:solidFill>
                  </a:rPr>
                  <a:t>(P1.10.1) [P2.3.17]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2297446" y="1680942"/>
                <a:ext cx="926802" cy="411480"/>
              </a:xfrm>
              <a:prstGeom prst="roundRect">
                <a:avLst/>
              </a:prstGeom>
              <a:solidFill>
                <a:srgbClr val="ED1C24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18000" rIns="0" bIns="1800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GB" sz="1000" b="1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</a:rPr>
                  <a:t> Plan Risk Management</a:t>
                </a:r>
              </a:p>
              <a:p>
                <a:pPr algn="ctr"/>
                <a:r>
                  <a:rPr lang="en-GB" sz="800" b="1" dirty="0">
                    <a:ln w="18415" cmpd="sng">
                      <a:noFill/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(P1.11.1) [P2.3.18]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251624" y="1680942"/>
                <a:ext cx="926802" cy="411480"/>
              </a:xfrm>
              <a:prstGeom prst="roundRect">
                <a:avLst/>
              </a:prstGeom>
              <a:solidFill>
                <a:srgbClr val="ED1C24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/>
              </a:bodyPr>
              <a:lstStyle/>
              <a:p>
                <a:pPr algn="ctr"/>
                <a:r>
                  <a:rPr lang="en-US" sz="1000" b="1" dirty="0"/>
                  <a:t>Identify Risks</a:t>
                </a:r>
              </a:p>
              <a:p>
                <a:pPr algn="ctr"/>
                <a:r>
                  <a:rPr lang="en-US" sz="8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(P1.11.2) [P2.3.19]</a:t>
                </a:r>
                <a:endParaRPr lang="en-US" sz="8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6114159" y="1680942"/>
                <a:ext cx="926802" cy="411480"/>
              </a:xfrm>
              <a:prstGeom prst="roundRect">
                <a:avLst/>
              </a:prstGeom>
              <a:solidFill>
                <a:srgbClr val="ED1C24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18000" rIns="0" bIns="18000" rtlCol="0" anchor="ctr">
                <a:noAutofit/>
              </a:bodyPr>
              <a:lstStyle/>
              <a:p>
                <a:pPr algn="ctr"/>
                <a:r>
                  <a:rPr lang="en-GB" sz="1000" b="1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</a:rPr>
                  <a:t>Plan Risk Responses</a:t>
                </a:r>
              </a:p>
              <a:p>
                <a:pPr algn="ctr"/>
                <a:r>
                  <a:rPr lang="en-GB" sz="800" b="1" dirty="0">
                    <a:ln w="18415" cmpd="sng">
                      <a:noFill/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(P1.11.5) [P2.3.22]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068337" y="1680942"/>
                <a:ext cx="926802" cy="411480"/>
              </a:xfrm>
              <a:prstGeom prst="roundRect">
                <a:avLst/>
              </a:prstGeom>
              <a:solidFill>
                <a:srgbClr val="B45B3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1800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</a:rPr>
                  <a:t>Plan Stakeholder Engagement</a:t>
                </a:r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rgbClr val="F9B67F"/>
                    </a:solidFill>
                  </a:rPr>
                  <a:t> 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rgbClr val="F9B67F"/>
                    </a:solidFill>
                  </a:rPr>
                  <a:t>(P1.13.2) [P2.3.24]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205802" y="1680942"/>
                <a:ext cx="926802" cy="411480"/>
              </a:xfrm>
              <a:prstGeom prst="roundRect">
                <a:avLst/>
              </a:prstGeom>
              <a:solidFill>
                <a:srgbClr val="ED1C24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18000" rIns="0" bIns="1800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950" b="1" dirty="0"/>
                  <a:t>Perform Qualitative Risk Analysis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8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(P1.11.3) [P2.3.20]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159980" y="1680942"/>
                <a:ext cx="926802" cy="411480"/>
              </a:xfrm>
              <a:prstGeom prst="roundRect">
                <a:avLst/>
              </a:prstGeom>
              <a:solidFill>
                <a:srgbClr val="ED1C24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" tIns="0" rIns="18000" bIns="0" rtlCol="0" anchor="ctr">
                <a:normAutofit fontScale="85000" lnSpcReduction="10000"/>
              </a:bodyPr>
              <a:lstStyle/>
              <a:p>
                <a:pPr algn="ctr"/>
                <a:r>
                  <a:rPr lang="en-US" sz="1100" b="1" dirty="0"/>
                  <a:t>Perform Quantitative Risk Analysis </a:t>
                </a:r>
              </a:p>
              <a:p>
                <a:pPr algn="ctr"/>
                <a:r>
                  <a:rPr lang="en-US" sz="10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(P1.11.4) [P2.3.21]</a:t>
                </a:r>
                <a:endParaRPr lang="en-US" sz="10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5155740" y="775215"/>
                <a:ext cx="926802" cy="411480"/>
              </a:xfrm>
              <a:prstGeom prst="roundRect">
                <a:avLst/>
              </a:prstGeom>
              <a:solidFill>
                <a:srgbClr val="8B70B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</a:rPr>
                  <a:t>Create WBS </a:t>
                </a:r>
              </a:p>
              <a:p>
                <a:pPr algn="ctr"/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(P1.5.4) [P2.3.5]</a:t>
                </a:r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2296386" y="775215"/>
                <a:ext cx="926802" cy="411480"/>
              </a:xfrm>
              <a:prstGeom prst="roundRect">
                <a:avLst/>
              </a:prstGeom>
              <a:solidFill>
                <a:srgbClr val="8B70B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rmAutofit fontScale="92500" lnSpcReduction="20000"/>
              </a:bodyPr>
              <a:lstStyle/>
              <a:p>
                <a:pPr algn="ctr"/>
                <a:r>
                  <a:rPr lang="en-US" sz="1100" b="1" dirty="0"/>
                  <a:t>Plan Scope Management </a:t>
                </a:r>
              </a:p>
              <a:p>
                <a:pPr algn="ctr"/>
                <a:r>
                  <a:rPr lang="en-US" sz="9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(P1.5.1) [P2.3.2]</a:t>
                </a:r>
                <a:endParaRPr lang="en-US" sz="9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1343268" y="1229158"/>
                <a:ext cx="926802" cy="411480"/>
              </a:xfrm>
              <a:prstGeom prst="roundRect">
                <a:avLst/>
              </a:prstGeom>
              <a:solidFill>
                <a:srgbClr val="C7C8CA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GB" sz="1000" b="1" dirty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en-GB" sz="10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Plan Schedule Management </a:t>
                </a:r>
              </a:p>
              <a:p>
                <a:pPr algn="ctr"/>
                <a:r>
                  <a:rPr lang="en-GB" sz="8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(P1.6.1) [P2.3.6]</a:t>
                </a:r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6108858" y="775215"/>
                <a:ext cx="926802" cy="411480"/>
              </a:xfrm>
              <a:prstGeom prst="roundRect">
                <a:avLst/>
              </a:prstGeom>
              <a:solidFill>
                <a:srgbClr val="7FBF47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GB" sz="1000" b="1" dirty="0"/>
                  <a:t>Plan Cost Management</a:t>
                </a:r>
              </a:p>
              <a:p>
                <a:pPr algn="ctr"/>
                <a:r>
                  <a:rPr lang="en-GB" sz="800" b="1" dirty="0"/>
                  <a:t> </a:t>
                </a:r>
                <a:r>
                  <a:rPr lang="en-GB" sz="8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(P1.7.1) [P2.3.11]</a:t>
                </a: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6114159" y="1229158"/>
                <a:ext cx="926802" cy="411480"/>
              </a:xfrm>
              <a:prstGeom prst="roundRect">
                <a:avLst/>
              </a:prstGeom>
              <a:solidFill>
                <a:srgbClr val="F5822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fr-FR" sz="1000" b="1" dirty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</a:rPr>
                  <a:t>Plan </a:t>
                </a:r>
                <a:r>
                  <a:rPr lang="fr-FR" sz="1000" b="1" dirty="0" err="1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</a:rPr>
                  <a:t>Procurement</a:t>
                </a:r>
                <a:r>
                  <a:rPr lang="fr-FR" sz="1000" b="1" dirty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</a:rPr>
                  <a:t> Management </a:t>
                </a:r>
              </a:p>
              <a:p>
                <a:pPr algn="ctr"/>
                <a:r>
                  <a:rPr lang="fr-FR" sz="8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</a:rPr>
                  <a:t>(P1.12.1) [P2.3.23]</a:t>
                </a:r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8022516" y="1229158"/>
                <a:ext cx="926802" cy="411480"/>
              </a:xfrm>
              <a:prstGeom prst="roundRect">
                <a:avLst/>
              </a:prstGeom>
              <a:solidFill>
                <a:srgbClr val="00A77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GB" sz="1000" b="1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</a:rPr>
                  <a:t> Estimate Activity Resources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GB" sz="800" b="1" dirty="0">
                    <a:ln w="18415" cmpd="sng">
                      <a:noFill/>
                      <a:prstDash val="solid"/>
                    </a:ln>
                    <a:solidFill>
                      <a:srgbClr val="9FFFE4"/>
                    </a:solidFill>
                  </a:rPr>
                  <a:t>(P1.9.2) [P2.3.16]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454180" y="485775"/>
              <a:ext cx="1665258" cy="25391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PLANNING PROCESS GROUP </a:t>
              </a:r>
              <a:r>
                <a:rPr lang="en-US" sz="800" b="1" dirty="0">
                  <a:solidFill>
                    <a:srgbClr val="E7EFF9"/>
                  </a:solidFill>
                </a:rPr>
                <a:t>[Part2.3]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24244" y="4441765"/>
            <a:ext cx="6110708" cy="2249170"/>
            <a:chOff x="23746" y="-41"/>
            <a:chExt cx="7419" cy="3542"/>
          </a:xfrm>
        </p:grpSpPr>
        <p:sp>
          <p:nvSpPr>
            <p:cNvPr id="122" name="Rounded Rectangle 121"/>
            <p:cNvSpPr>
              <a:spLocks/>
            </p:cNvSpPr>
            <p:nvPr/>
          </p:nvSpPr>
          <p:spPr bwMode="auto">
            <a:xfrm>
              <a:off x="23822" y="-41"/>
              <a:ext cx="7343" cy="3542"/>
            </a:xfrm>
            <a:prstGeom prst="roundRect">
              <a:avLst>
                <a:gd name="adj" fmla="val 5756"/>
              </a:avLst>
            </a:prstGeom>
            <a:noFill/>
            <a:ln w="38215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4" name="Line 596"/>
            <p:cNvCxnSpPr>
              <a:cxnSpLocks noChangeShapeType="1"/>
            </p:cNvCxnSpPr>
            <p:nvPr/>
          </p:nvCxnSpPr>
          <p:spPr bwMode="auto">
            <a:xfrm>
              <a:off x="28713" y="281"/>
              <a:ext cx="679" cy="0"/>
            </a:xfrm>
            <a:prstGeom prst="line">
              <a:avLst/>
            </a:prstGeom>
            <a:noFill/>
            <a:ln w="16542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AutoShape 595"/>
            <p:cNvSpPr>
              <a:spLocks/>
            </p:cNvSpPr>
            <p:nvPr/>
          </p:nvSpPr>
          <p:spPr bwMode="auto">
            <a:xfrm>
              <a:off x="28654" y="228"/>
              <a:ext cx="795" cy="105"/>
            </a:xfrm>
            <a:custGeom>
              <a:avLst/>
              <a:gdLst>
                <a:gd name="T0" fmla="+- 0 29116 28995"/>
                <a:gd name="T1" fmla="*/ T0 w 795"/>
                <a:gd name="T2" fmla="+- 0 4401 4401"/>
                <a:gd name="T3" fmla="*/ 4401 h 105"/>
                <a:gd name="T4" fmla="+- 0 28995 28995"/>
                <a:gd name="T5" fmla="*/ T4 w 795"/>
                <a:gd name="T6" fmla="+- 0 4454 4401"/>
                <a:gd name="T7" fmla="*/ 4454 h 105"/>
                <a:gd name="T8" fmla="+- 0 29116 28995"/>
                <a:gd name="T9" fmla="*/ T8 w 795"/>
                <a:gd name="T10" fmla="+- 0 4506 4401"/>
                <a:gd name="T11" fmla="*/ 4506 h 105"/>
                <a:gd name="T12" fmla="+- 0 29070 28995"/>
                <a:gd name="T13" fmla="*/ T12 w 795"/>
                <a:gd name="T14" fmla="+- 0 4454 4401"/>
                <a:gd name="T15" fmla="*/ 4454 h 105"/>
                <a:gd name="T16" fmla="+- 0 29116 28995"/>
                <a:gd name="T17" fmla="*/ T16 w 795"/>
                <a:gd name="T18" fmla="+- 0 4401 4401"/>
                <a:gd name="T19" fmla="*/ 4401 h 105"/>
                <a:gd name="T20" fmla="+- 0 29790 28995"/>
                <a:gd name="T21" fmla="*/ T20 w 795"/>
                <a:gd name="T22" fmla="+- 0 4454 4401"/>
                <a:gd name="T23" fmla="*/ 4454 h 105"/>
                <a:gd name="T24" fmla="+- 0 29668 28995"/>
                <a:gd name="T25" fmla="*/ T24 w 795"/>
                <a:gd name="T26" fmla="+- 0 4401 4401"/>
                <a:gd name="T27" fmla="*/ 4401 h 105"/>
                <a:gd name="T28" fmla="+- 0 29715 28995"/>
                <a:gd name="T29" fmla="*/ T28 w 795"/>
                <a:gd name="T30" fmla="+- 0 4454 4401"/>
                <a:gd name="T31" fmla="*/ 4454 h 105"/>
                <a:gd name="T32" fmla="+- 0 29668 28995"/>
                <a:gd name="T33" fmla="*/ T32 w 795"/>
                <a:gd name="T34" fmla="+- 0 4506 4401"/>
                <a:gd name="T35" fmla="*/ 4506 h 105"/>
                <a:gd name="T36" fmla="+- 0 29790 28995"/>
                <a:gd name="T37" fmla="*/ T36 w 795"/>
                <a:gd name="T38" fmla="+- 0 4454 4401"/>
                <a:gd name="T39" fmla="*/ 445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95" h="105">
                  <a:moveTo>
                    <a:pt x="121" y="0"/>
                  </a:moveTo>
                  <a:lnTo>
                    <a:pt x="0" y="53"/>
                  </a:lnTo>
                  <a:lnTo>
                    <a:pt x="121" y="105"/>
                  </a:lnTo>
                  <a:lnTo>
                    <a:pt x="75" y="53"/>
                  </a:lnTo>
                  <a:lnTo>
                    <a:pt x="121" y="0"/>
                  </a:lnTo>
                  <a:moveTo>
                    <a:pt x="795" y="53"/>
                  </a:moveTo>
                  <a:lnTo>
                    <a:pt x="673" y="0"/>
                  </a:lnTo>
                  <a:lnTo>
                    <a:pt x="720" y="53"/>
                  </a:lnTo>
                  <a:lnTo>
                    <a:pt x="673" y="105"/>
                  </a:lnTo>
                  <a:lnTo>
                    <a:pt x="795" y="53"/>
                  </a:lnTo>
                </a:path>
              </a:pathLst>
            </a:custGeom>
            <a:solidFill>
              <a:srgbClr val="E9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6" name="Line 594"/>
            <p:cNvCxnSpPr>
              <a:cxnSpLocks noChangeShapeType="1"/>
            </p:cNvCxnSpPr>
            <p:nvPr/>
          </p:nvCxnSpPr>
          <p:spPr bwMode="auto">
            <a:xfrm>
              <a:off x="29601" y="280"/>
              <a:ext cx="795" cy="0"/>
            </a:xfrm>
            <a:prstGeom prst="line">
              <a:avLst/>
            </a:prstGeom>
            <a:noFill/>
            <a:ln w="16542">
              <a:solidFill>
                <a:srgbClr val="809A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" y="211"/>
              <a:ext cx="108" cy="138"/>
            </a:xfrm>
            <a:prstGeom prst="rect">
              <a:avLst/>
            </a:prstGeom>
            <a:noFill/>
            <a:ln w="127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592"/>
            <p:cNvSpPr txBox="1">
              <a:spLocks noChangeArrowheads="1"/>
            </p:cNvSpPr>
            <p:nvPr/>
          </p:nvSpPr>
          <p:spPr bwMode="auto">
            <a:xfrm>
              <a:off x="27343" y="218"/>
              <a:ext cx="380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5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arrows portray examples of permutations through interrelationships,</a:t>
              </a:r>
              <a:r>
                <a:rPr lang="en-US" sz="700" spc="-95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interactions,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overlaps,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iterations,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and integration within and among the Project Management Processes and Process</a:t>
              </a:r>
              <a:r>
                <a:rPr lang="en-US" sz="700" spc="-2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6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7790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 reality, and due to uniqueness of individual projects, the appropriate application and agility of Processes and Process Groups are determined by the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roject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anagement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rofessional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PMP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through managing/engaging the project stakeholders.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7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Processes are shown in the Process Group in which most of the related activities take place.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8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 Groups are neither project life cycle phases nor stages.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30" name="Text Box 592"/>
            <p:cNvSpPr txBox="1">
              <a:spLocks noChangeArrowheads="1"/>
            </p:cNvSpPr>
            <p:nvPr/>
          </p:nvSpPr>
          <p:spPr bwMode="auto">
            <a:xfrm>
              <a:off x="23746" y="194"/>
              <a:ext cx="357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lnSpc>
                  <a:spcPts val="910"/>
                </a:lnSpc>
                <a:spcBef>
                  <a:spcPts val="52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1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.X1]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1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X1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2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.Y1.Y2]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forty-nine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49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Processes.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3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(P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.Z1.Z2)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“Guide” to the Project Management Body of Knowledge (PMBOK</a:t>
              </a:r>
              <a:r>
                <a:rPr lang="en-US" sz="800" dirty="0">
                  <a:solidFill>
                    <a:srgbClr val="627A38"/>
                  </a:solidFill>
                </a:rPr>
                <a:t>®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Guide).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ten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Knowledge Areas 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Knowledge Areas subsections.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4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Among the total of six hundred sixty-ﬁve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665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(i.e.;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nputs,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ools &amp;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echniques, and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utputs) only one hundred forty-seven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147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are unique.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891" y="2425498"/>
            <a:ext cx="4604270" cy="1657350"/>
            <a:chOff x="398431" y="2386861"/>
            <a:chExt cx="4455966" cy="1657350"/>
          </a:xfrm>
        </p:grpSpPr>
        <p:sp>
          <p:nvSpPr>
            <p:cNvPr id="15" name="Rounded Rectangle 14"/>
            <p:cNvSpPr/>
            <p:nvPr/>
          </p:nvSpPr>
          <p:spPr>
            <a:xfrm>
              <a:off x="398431" y="2520211"/>
              <a:ext cx="4455966" cy="1524000"/>
            </a:xfrm>
            <a:prstGeom prst="roundRect">
              <a:avLst>
                <a:gd name="adj" fmla="val 7957"/>
              </a:avLst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92447" y="2386861"/>
              <a:ext cx="2125267" cy="25391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D99694"/>
                  </a:solidFill>
                </a:rPr>
                <a:t>EXECUTING PROCESS GROUP </a:t>
              </a:r>
              <a:r>
                <a:rPr lang="en-US" sz="800" b="1" dirty="0">
                  <a:solidFill>
                    <a:srgbClr val="E7BCBB"/>
                  </a:solidFill>
                </a:rPr>
                <a:t>[Part2.4]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3113" y="2621631"/>
              <a:ext cx="4297864" cy="1327584"/>
              <a:chOff x="483113" y="2621631"/>
              <a:chExt cx="4297864" cy="1327584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2615997" y="2621631"/>
                <a:ext cx="1034733" cy="411480"/>
              </a:xfrm>
              <a:prstGeom prst="roundRect">
                <a:avLst/>
              </a:prstGeom>
              <a:solidFill>
                <a:srgbClr val="036DB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900" b="1" dirty="0"/>
                  <a:t>Manage Project Knowledge </a:t>
                </a:r>
              </a:p>
              <a:p>
                <a:pPr algn="ctr"/>
                <a:r>
                  <a:rPr lang="en-US" sz="800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(P1.4.4) [P2.4.2]</a:t>
                </a:r>
                <a:endParaRPr lang="en-US" sz="8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1549557" y="2635284"/>
                <a:ext cx="1034733" cy="411480"/>
              </a:xfrm>
              <a:prstGeom prst="roundRect">
                <a:avLst/>
              </a:prstGeom>
              <a:solidFill>
                <a:srgbClr val="036DB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900" b="1" dirty="0"/>
                  <a:t>Direct and Manage Project Work</a:t>
                </a:r>
              </a:p>
              <a:p>
                <a:pPr algn="ctr"/>
                <a:r>
                  <a:rPr lang="en-US" sz="800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 (P1.4.3) [P2.4.1]</a:t>
                </a:r>
                <a:endParaRPr lang="en-US" sz="8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83113" y="3079416"/>
                <a:ext cx="1034733" cy="411480"/>
              </a:xfrm>
              <a:prstGeom prst="roundRect">
                <a:avLst/>
              </a:prstGeom>
              <a:solidFill>
                <a:srgbClr val="00A77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/>
                  <a:t>Acquire Resources </a:t>
                </a:r>
              </a:p>
              <a:p>
                <a:pPr algn="ctr"/>
                <a:r>
                  <a:rPr lang="en-US" sz="800" b="1" dirty="0">
                    <a:solidFill>
                      <a:srgbClr val="9FFFE4"/>
                    </a:solidFill>
                  </a:rPr>
                  <a:t>(P1.9.3) [P2.4.4]</a:t>
                </a:r>
                <a:endParaRPr lang="en-US" sz="800" dirty="0">
                  <a:solidFill>
                    <a:srgbClr val="9FFFE4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1549555" y="3079416"/>
                <a:ext cx="1034733" cy="411480"/>
              </a:xfrm>
              <a:prstGeom prst="roundRect">
                <a:avLst/>
              </a:prstGeom>
              <a:solidFill>
                <a:srgbClr val="00A77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/>
                  <a:t>Develop Team </a:t>
                </a:r>
              </a:p>
              <a:p>
                <a:pPr algn="ctr"/>
                <a:r>
                  <a:rPr lang="en-US" sz="800" b="1" dirty="0">
                    <a:solidFill>
                      <a:srgbClr val="9FFFE4"/>
                    </a:solidFill>
                  </a:rPr>
                  <a:t>(P1.9.4) [P2.4.5]</a:t>
                </a:r>
                <a:endParaRPr lang="en-US" sz="800" dirty="0">
                  <a:solidFill>
                    <a:srgbClr val="9FFFE4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616004" y="3079416"/>
                <a:ext cx="1034733" cy="411480"/>
              </a:xfrm>
              <a:prstGeom prst="roundRect">
                <a:avLst/>
              </a:prstGeom>
              <a:solidFill>
                <a:srgbClr val="00A778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/>
                  <a:t>Manage Team </a:t>
                </a:r>
              </a:p>
              <a:p>
                <a:pPr algn="ctr"/>
                <a:r>
                  <a:rPr lang="en-US" sz="800" b="1" dirty="0">
                    <a:solidFill>
                      <a:srgbClr val="9FFFE4"/>
                    </a:solidFill>
                  </a:rPr>
                  <a:t>(P1.9.5) [P2.4.6]</a:t>
                </a:r>
                <a:endParaRPr lang="en-US" sz="800" dirty="0">
                  <a:solidFill>
                    <a:srgbClr val="9FFFE4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679391" y="3079416"/>
                <a:ext cx="1101586" cy="411480"/>
              </a:xfrm>
              <a:prstGeom prst="roundRect">
                <a:avLst/>
              </a:prstGeom>
              <a:solidFill>
                <a:srgbClr val="FCCFB9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Manage Quality </a:t>
                </a:r>
              </a:p>
              <a:p>
                <a:pPr algn="ctr"/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rgbClr val="A2785C"/>
                    </a:solidFill>
                  </a:rPr>
                  <a:t>(P1.8.2) [P2.4.3]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83113" y="3537735"/>
                <a:ext cx="1034733" cy="411480"/>
              </a:xfrm>
              <a:prstGeom prst="roundRect">
                <a:avLst/>
              </a:prstGeom>
              <a:solidFill>
                <a:srgbClr val="FFF2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Manage Communications 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rgbClr val="928F00"/>
                    </a:solidFill>
                  </a:rPr>
                  <a:t>(P1.10.2) [P2.4.7]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615997" y="3537735"/>
                <a:ext cx="1034733" cy="411480"/>
              </a:xfrm>
              <a:prstGeom prst="roundRect">
                <a:avLst/>
              </a:prstGeom>
              <a:solidFill>
                <a:srgbClr val="F77A3B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 b="1" dirty="0">
                    <a:ln w="18415" cmpd="sng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Conduct Procurements 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</a:rPr>
                  <a:t>(P1.12.2) [P2.4.9]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679391" y="3537735"/>
                <a:ext cx="1101586" cy="411480"/>
              </a:xfrm>
              <a:prstGeom prst="roundRect">
                <a:avLst/>
              </a:prstGeom>
              <a:solidFill>
                <a:srgbClr val="B45B3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950" b="1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</a:rPr>
                  <a:t>Manage Stakeholder Engagement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800" b="1" dirty="0">
                    <a:ln w="18415" cmpd="sng">
                      <a:noFill/>
                      <a:prstDash val="solid"/>
                    </a:ln>
                    <a:solidFill>
                      <a:srgbClr val="F9B67F"/>
                    </a:solidFill>
                  </a:rPr>
                  <a:t>(P1.13.3) [P2.4.10]</a:t>
                </a:r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1549557" y="3537735"/>
                <a:ext cx="1034733" cy="411480"/>
              </a:xfrm>
              <a:prstGeom prst="roundRect">
                <a:avLst/>
              </a:prstGeom>
              <a:solidFill>
                <a:srgbClr val="ED1C24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18000" rIns="0" bIns="18000" rtlCol="0" anchor="ctr">
                <a:no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GB" sz="1000" b="1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</a:rPr>
                  <a:t>Implement Risk Responses 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GB" sz="800" b="1" dirty="0">
                    <a:ln w="18415" cmpd="sng">
                      <a:noFill/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(P1.11.6) [P2.4.8]</a:t>
                </a:r>
              </a:p>
            </p:txBody>
          </p:sp>
        </p:grpSp>
      </p:grpSp>
      <p:sp>
        <p:nvSpPr>
          <p:cNvPr id="133" name="Action Button: Custom 132">
            <a:hlinkClick r:id="rId4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5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sp>
        <p:nvSpPr>
          <p:cNvPr id="189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0" name="TextBox 24">
            <a:hlinkClick r:id="rId6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graphicFrame>
        <p:nvGraphicFramePr>
          <p:cNvPr id="191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45686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2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59623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3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94" name="Rectangle 16">
              <a:hlinkClick r:id="rId7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5" name="Rectangle 109">
              <a:hlinkClick r:id="rId8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6" name="Rectangle 110">
              <a:hlinkClick r:id="rId9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7" name="Rectangle 111">
              <a:hlinkClick r:id="rId10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9" name="Rectangle 112">
              <a:hlinkClick r:id="rId11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0" name="Rectangle 113">
              <a:hlinkClick r:id="rId12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1" name="Rectangle 117">
              <a:hlinkClick r:id="rId13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2" name="Rectangle 119">
              <a:hlinkClick r:id="rId14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3" name="Rectangle 130">
              <a:hlinkClick r:id="rId15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4" name="Rectangle 131">
              <a:hlinkClick r:id="rId16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39" grpId="0" animBg="1"/>
      <p:bldP spid="133" grpId="0" animBg="1"/>
      <p:bldP spid="134" grpId="0" animBg="1"/>
      <p:bldP spid="189" grpId="0" animBg="1"/>
      <p:bldP spid="1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D:\أصول و pmp‬\PMI PMP Course-WorkShop Master Presentation (6th Edition) - V8 ةشغلا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7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TextBox 24">
            <a:hlinkClick r:id="rId4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424" y="660695"/>
            <a:ext cx="1298274" cy="1550308"/>
          </a:xfrm>
          <a:prstGeom prst="roundRect">
            <a:avLst>
              <a:gd name="adj" fmla="val 9528"/>
            </a:avLst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04439" y="979682"/>
            <a:ext cx="1197864" cy="684000"/>
          </a:xfrm>
          <a:prstGeom prst="roundRect">
            <a:avLst/>
          </a:prstGeom>
          <a:solidFill>
            <a:srgbClr val="036DB8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00" b="1" dirty="0"/>
              <a:t>Develop Project Charter </a:t>
            </a:r>
          </a:p>
          <a:p>
            <a:pPr algn="ctr"/>
            <a:r>
              <a:rPr lang="en-US" sz="1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(P1.4.1) [P2.2.1]</a:t>
            </a:r>
            <a:endParaRPr lang="en-US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0584" y="578386"/>
            <a:ext cx="1129267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INITIATING PROCESS GROUP </a:t>
            </a:r>
            <a:r>
              <a:rPr lang="en-US" sz="800" b="1" dirty="0">
                <a:solidFill>
                  <a:srgbClr val="F9EEED"/>
                </a:solidFill>
              </a:rPr>
              <a:t>[Part2.2]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7803" y="2554172"/>
            <a:ext cx="1272022" cy="1533622"/>
          </a:xfrm>
          <a:prstGeom prst="roundRect">
            <a:avLst>
              <a:gd name="adj" fmla="val 897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0701673" y="2960542"/>
            <a:ext cx="1188000" cy="684000"/>
          </a:xfrm>
          <a:prstGeom prst="roundRect">
            <a:avLst/>
          </a:prstGeom>
          <a:solidFill>
            <a:srgbClr val="036DB8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/>
              <a:t>Close Project or Phase </a:t>
            </a:r>
          </a:p>
          <a:p>
            <a:pPr algn="ctr"/>
            <a:r>
              <a:rPr lang="en-US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(P1.4.7) [P2.6.1]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806253" y="2471723"/>
            <a:ext cx="102623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CLOSING PROCESS GROUP </a:t>
            </a:r>
            <a:r>
              <a:rPr lang="en-US" sz="800" b="1" dirty="0">
                <a:solidFill>
                  <a:srgbClr val="F8A45E"/>
                </a:solidFill>
              </a:rPr>
              <a:t>[Part2.6]</a:t>
            </a:r>
          </a:p>
        </p:txBody>
      </p:sp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9396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20516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230" name="Group 229"/>
          <p:cNvGrpSpPr/>
          <p:nvPr/>
        </p:nvGrpSpPr>
        <p:grpSpPr>
          <a:xfrm>
            <a:off x="318616" y="1486440"/>
            <a:ext cx="11016948" cy="2935832"/>
            <a:chOff x="159790" y="1447800"/>
            <a:chExt cx="8323101" cy="2935832"/>
          </a:xfrm>
        </p:grpSpPr>
        <p:grpSp>
          <p:nvGrpSpPr>
            <p:cNvPr id="160" name="Group 159"/>
            <p:cNvGrpSpPr/>
            <p:nvPr/>
          </p:nvGrpSpPr>
          <p:grpSpPr>
            <a:xfrm>
              <a:off x="159790" y="1517709"/>
              <a:ext cx="8323101" cy="2865923"/>
              <a:chOff x="159790" y="1517709"/>
              <a:chExt cx="8323101" cy="2865923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159790" y="1517709"/>
                <a:ext cx="8323101" cy="2865923"/>
                <a:chOff x="159790" y="1517709"/>
                <a:chExt cx="8323101" cy="2865923"/>
              </a:xfrm>
            </p:grpSpPr>
            <p:cxnSp>
              <p:nvCxnSpPr>
                <p:cNvPr id="173" name="Straight Arrow Connector 172"/>
                <p:cNvCxnSpPr/>
                <p:nvPr/>
              </p:nvCxnSpPr>
              <p:spPr>
                <a:xfrm>
                  <a:off x="7695487" y="3276599"/>
                  <a:ext cx="255601" cy="1"/>
                </a:xfrm>
                <a:prstGeom prst="straightConnector1">
                  <a:avLst/>
                </a:prstGeom>
                <a:ln w="22225">
                  <a:solidFill>
                    <a:schemeClr val="accent6">
                      <a:lumMod val="50000"/>
                    </a:schemeClr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>
                  <a:off x="8482891" y="4077632"/>
                  <a:ext cx="0" cy="306000"/>
                </a:xfrm>
                <a:prstGeom prst="straightConnector1">
                  <a:avLst/>
                </a:prstGeom>
                <a:ln w="22225">
                  <a:solidFill>
                    <a:schemeClr val="accent6">
                      <a:lumMod val="50000"/>
                    </a:schemeClr>
                  </a:solidFill>
                  <a:round/>
                  <a:headEnd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/>
                <p:nvPr/>
              </p:nvCxnSpPr>
              <p:spPr>
                <a:xfrm flipV="1">
                  <a:off x="3693078" y="3296779"/>
                  <a:ext cx="241784" cy="0"/>
                </a:xfrm>
                <a:prstGeom prst="straightConnector1">
                  <a:avLst/>
                </a:prstGeom>
                <a:ln w="22225">
                  <a:solidFill>
                    <a:schemeClr val="accent6">
                      <a:lumMod val="50000"/>
                    </a:schemeClr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hape 233"/>
                <p:cNvCxnSpPr/>
                <p:nvPr/>
              </p:nvCxnSpPr>
              <p:spPr>
                <a:xfrm rot="10800000" flipH="1" flipV="1">
                  <a:off x="159790" y="1517709"/>
                  <a:ext cx="5545999" cy="2560320"/>
                </a:xfrm>
                <a:prstGeom prst="bentConnector4">
                  <a:avLst>
                    <a:gd name="adj1" fmla="val -2076"/>
                    <a:gd name="adj2" fmla="val 108551"/>
                  </a:avLst>
                </a:prstGeom>
                <a:ln w="22225">
                  <a:solidFill>
                    <a:schemeClr val="accent6">
                      <a:lumMod val="50000"/>
                    </a:schemeClr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Arrow Connector 242"/>
                <p:cNvCxnSpPr/>
                <p:nvPr/>
              </p:nvCxnSpPr>
              <p:spPr>
                <a:xfrm rot="5400000">
                  <a:off x="2606570" y="2350714"/>
                  <a:ext cx="274320" cy="2117"/>
                </a:xfrm>
                <a:prstGeom prst="straightConnector1">
                  <a:avLst/>
                </a:prstGeom>
                <a:ln w="22225">
                  <a:solidFill>
                    <a:schemeClr val="accent6">
                      <a:lumMod val="50000"/>
                    </a:schemeClr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Arrow Connector 241"/>
                <p:cNvCxnSpPr/>
                <p:nvPr/>
              </p:nvCxnSpPr>
              <p:spPr>
                <a:xfrm rot="5400000">
                  <a:off x="6888236" y="2350714"/>
                  <a:ext cx="274320" cy="2117"/>
                </a:xfrm>
                <a:prstGeom prst="straightConnector1">
                  <a:avLst/>
                </a:prstGeom>
                <a:ln w="22225">
                  <a:solidFill>
                    <a:schemeClr val="accent6">
                      <a:lumMod val="50000"/>
                    </a:schemeClr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5" name="Shape 154"/>
              <p:cNvCxnSpPr/>
              <p:nvPr/>
            </p:nvCxnSpPr>
            <p:spPr>
              <a:xfrm rot="16200000" flipH="1">
                <a:off x="5029200" y="883808"/>
                <a:ext cx="1588" cy="6362700"/>
              </a:xfrm>
              <a:prstGeom prst="bentConnector4">
                <a:avLst>
                  <a:gd name="adj1" fmla="val 8397358"/>
                  <a:gd name="adj2" fmla="val 100000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2" name="Straight Arrow Connector 211"/>
            <p:cNvCxnSpPr/>
            <p:nvPr/>
          </p:nvCxnSpPr>
          <p:spPr>
            <a:xfrm>
              <a:off x="1191028" y="1447800"/>
              <a:ext cx="172703" cy="1588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rot="5400000">
              <a:off x="244899" y="2350714"/>
              <a:ext cx="274320" cy="2117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Straight Arrow Connector 249"/>
          <p:cNvCxnSpPr/>
          <p:nvPr/>
        </p:nvCxnSpPr>
        <p:spPr>
          <a:xfrm rot="5400000">
            <a:off x="11172438" y="2374441"/>
            <a:ext cx="252000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0546" y="2563794"/>
            <a:ext cx="4905856" cy="1524000"/>
          </a:xfrm>
          <a:prstGeom prst="roundRect">
            <a:avLst>
              <a:gd name="adj" fmla="val 66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2" name="Rounded Rectangle 51"/>
          <p:cNvSpPr/>
          <p:nvPr/>
        </p:nvSpPr>
        <p:spPr>
          <a:xfrm>
            <a:off x="5466257" y="2679248"/>
            <a:ext cx="1440000" cy="684000"/>
          </a:xfrm>
          <a:prstGeom prst="roundRect">
            <a:avLst/>
          </a:prstGeom>
          <a:solidFill>
            <a:srgbClr val="036DB8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18000" rIns="18000" bIns="1800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sz="1300" b="1" dirty="0"/>
              <a:t>Monitor and Control Project Work </a:t>
            </a:r>
          </a:p>
          <a:p>
            <a:pPr algn="ctr"/>
            <a:r>
              <a:rPr lang="en-US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(P1.4.5) [P2.5.1]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948117" y="2679248"/>
            <a:ext cx="1440000" cy="684000"/>
          </a:xfrm>
          <a:prstGeom prst="roundRect">
            <a:avLst/>
          </a:prstGeom>
          <a:solidFill>
            <a:srgbClr val="036DB8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GB" sz="1300" b="1" dirty="0"/>
              <a:t>Perform Integrated Change Control </a:t>
            </a:r>
          </a:p>
          <a:p>
            <a:pPr algn="ctr"/>
            <a:r>
              <a:rPr lang="en-GB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(P1.4.6) [P2.5.2</a:t>
            </a:r>
            <a:r>
              <a:rPr lang="en-GB" sz="1100" b="1" dirty="0">
                <a:ln w="18415" cmpd="sng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]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88173" y="2424222"/>
            <a:ext cx="3282695" cy="25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CONTROLLING PROCESS GROUP </a:t>
            </a:r>
            <a:r>
              <a:rPr lang="en-US" sz="800" b="1" dirty="0">
                <a:solidFill>
                  <a:srgbClr val="C2D3E8"/>
                </a:solidFill>
              </a:rPr>
              <a:t>[Part2.5]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1716" y="660695"/>
            <a:ext cx="9988116" cy="1554480"/>
          </a:xfrm>
          <a:prstGeom prst="roundRect">
            <a:avLst>
              <a:gd name="adj" fmla="val 5699"/>
            </a:avLst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1" name="Rounded Rectangle 20"/>
          <p:cNvSpPr/>
          <p:nvPr/>
        </p:nvSpPr>
        <p:spPr>
          <a:xfrm>
            <a:off x="2013803" y="972455"/>
            <a:ext cx="1440000" cy="684000"/>
          </a:xfrm>
          <a:prstGeom prst="roundRect">
            <a:avLst/>
          </a:prstGeom>
          <a:solidFill>
            <a:srgbClr val="036DB8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Autofit/>
          </a:bodyPr>
          <a:lstStyle/>
          <a:p>
            <a:pPr algn="ctr"/>
            <a:r>
              <a:rPr lang="en-US" sz="13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1300" b="1" dirty="0"/>
              <a:t>Develop Project Management Plan</a:t>
            </a:r>
          </a:p>
          <a:p>
            <a:pPr algn="ctr"/>
            <a:r>
              <a:rPr lang="en-US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(P1.4.2) [P2.3.1</a:t>
            </a:r>
            <a:r>
              <a:rPr lang="en-US" sz="1100" b="1" dirty="0">
                <a:ln w="18415" cmpd="sng">
                  <a:noFill/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57669" y="541346"/>
            <a:ext cx="2160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PLANNING PROCESS GROUP </a:t>
            </a:r>
            <a:r>
              <a:rPr lang="en-US" sz="800" b="1" dirty="0">
                <a:solidFill>
                  <a:srgbClr val="E7EFF9"/>
                </a:solidFill>
              </a:rPr>
              <a:t>[Part2.3]</a:t>
            </a:r>
          </a:p>
        </p:txBody>
      </p:sp>
      <p:sp>
        <p:nvSpPr>
          <p:cNvPr id="122" name="Rounded Rectangle 121"/>
          <p:cNvSpPr>
            <a:spLocks/>
          </p:cNvSpPr>
          <p:nvPr/>
        </p:nvSpPr>
        <p:spPr bwMode="auto">
          <a:xfrm>
            <a:off x="286842" y="4441765"/>
            <a:ext cx="6048110" cy="2249170"/>
          </a:xfrm>
          <a:prstGeom prst="roundRect">
            <a:avLst>
              <a:gd name="adj" fmla="val 5756"/>
            </a:avLst>
          </a:prstGeom>
          <a:noFill/>
          <a:ln w="38215">
            <a:solidFill>
              <a:srgbClr val="A6D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endParaRPr lang="ar-SA" sz="2000"/>
          </a:p>
        </p:txBody>
      </p:sp>
      <p:cxnSp>
        <p:nvCxnSpPr>
          <p:cNvPr id="124" name="Line 596"/>
          <p:cNvCxnSpPr>
            <a:cxnSpLocks noChangeShapeType="1"/>
          </p:cNvCxnSpPr>
          <p:nvPr/>
        </p:nvCxnSpPr>
        <p:spPr bwMode="auto">
          <a:xfrm>
            <a:off x="4315346" y="4646235"/>
            <a:ext cx="559263" cy="0"/>
          </a:xfrm>
          <a:prstGeom prst="line">
            <a:avLst/>
          </a:prstGeom>
          <a:noFill/>
          <a:ln w="16542">
            <a:solidFill>
              <a:srgbClr val="A6D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AutoShape 595"/>
          <p:cNvSpPr>
            <a:spLocks/>
          </p:cNvSpPr>
          <p:nvPr/>
        </p:nvSpPr>
        <p:spPr bwMode="auto">
          <a:xfrm>
            <a:off x="4266750" y="4612580"/>
            <a:ext cx="654807" cy="66675"/>
          </a:xfrm>
          <a:custGeom>
            <a:avLst/>
            <a:gdLst>
              <a:gd name="T0" fmla="+- 0 29116 28995"/>
              <a:gd name="T1" fmla="*/ T0 w 795"/>
              <a:gd name="T2" fmla="+- 0 4401 4401"/>
              <a:gd name="T3" fmla="*/ 4401 h 105"/>
              <a:gd name="T4" fmla="+- 0 28995 28995"/>
              <a:gd name="T5" fmla="*/ T4 w 795"/>
              <a:gd name="T6" fmla="+- 0 4454 4401"/>
              <a:gd name="T7" fmla="*/ 4454 h 105"/>
              <a:gd name="T8" fmla="+- 0 29116 28995"/>
              <a:gd name="T9" fmla="*/ T8 w 795"/>
              <a:gd name="T10" fmla="+- 0 4506 4401"/>
              <a:gd name="T11" fmla="*/ 4506 h 105"/>
              <a:gd name="T12" fmla="+- 0 29070 28995"/>
              <a:gd name="T13" fmla="*/ T12 w 795"/>
              <a:gd name="T14" fmla="+- 0 4454 4401"/>
              <a:gd name="T15" fmla="*/ 4454 h 105"/>
              <a:gd name="T16" fmla="+- 0 29116 28995"/>
              <a:gd name="T17" fmla="*/ T16 w 795"/>
              <a:gd name="T18" fmla="+- 0 4401 4401"/>
              <a:gd name="T19" fmla="*/ 4401 h 105"/>
              <a:gd name="T20" fmla="+- 0 29790 28995"/>
              <a:gd name="T21" fmla="*/ T20 w 795"/>
              <a:gd name="T22" fmla="+- 0 4454 4401"/>
              <a:gd name="T23" fmla="*/ 4454 h 105"/>
              <a:gd name="T24" fmla="+- 0 29668 28995"/>
              <a:gd name="T25" fmla="*/ T24 w 795"/>
              <a:gd name="T26" fmla="+- 0 4401 4401"/>
              <a:gd name="T27" fmla="*/ 4401 h 105"/>
              <a:gd name="T28" fmla="+- 0 29715 28995"/>
              <a:gd name="T29" fmla="*/ T28 w 795"/>
              <a:gd name="T30" fmla="+- 0 4454 4401"/>
              <a:gd name="T31" fmla="*/ 4454 h 105"/>
              <a:gd name="T32" fmla="+- 0 29668 28995"/>
              <a:gd name="T33" fmla="*/ T32 w 795"/>
              <a:gd name="T34" fmla="+- 0 4506 4401"/>
              <a:gd name="T35" fmla="*/ 4506 h 105"/>
              <a:gd name="T36" fmla="+- 0 29790 28995"/>
              <a:gd name="T37" fmla="*/ T36 w 795"/>
              <a:gd name="T38" fmla="+- 0 4454 4401"/>
              <a:gd name="T39" fmla="*/ 4454 h 1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795" h="105">
                <a:moveTo>
                  <a:pt x="121" y="0"/>
                </a:moveTo>
                <a:lnTo>
                  <a:pt x="0" y="53"/>
                </a:lnTo>
                <a:lnTo>
                  <a:pt x="121" y="105"/>
                </a:lnTo>
                <a:lnTo>
                  <a:pt x="75" y="53"/>
                </a:lnTo>
                <a:lnTo>
                  <a:pt x="121" y="0"/>
                </a:lnTo>
                <a:moveTo>
                  <a:pt x="795" y="53"/>
                </a:moveTo>
                <a:lnTo>
                  <a:pt x="673" y="0"/>
                </a:lnTo>
                <a:lnTo>
                  <a:pt x="720" y="53"/>
                </a:lnTo>
                <a:lnTo>
                  <a:pt x="673" y="105"/>
                </a:lnTo>
                <a:lnTo>
                  <a:pt x="795" y="53"/>
                </a:lnTo>
              </a:path>
            </a:pathLst>
          </a:custGeom>
          <a:solidFill>
            <a:srgbClr val="E93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 sz="2000"/>
          </a:p>
        </p:txBody>
      </p:sp>
      <p:cxnSp>
        <p:nvCxnSpPr>
          <p:cNvPr id="126" name="Line 594"/>
          <p:cNvCxnSpPr>
            <a:cxnSpLocks noChangeShapeType="1"/>
          </p:cNvCxnSpPr>
          <p:nvPr/>
        </p:nvCxnSpPr>
        <p:spPr bwMode="auto">
          <a:xfrm>
            <a:off x="5046753" y="4645600"/>
            <a:ext cx="654807" cy="0"/>
          </a:xfrm>
          <a:prstGeom prst="line">
            <a:avLst/>
          </a:prstGeom>
          <a:noFill/>
          <a:ln w="16542">
            <a:solidFill>
              <a:srgbClr val="809AC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7" name="Picture 1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91" y="4601785"/>
            <a:ext cx="88955" cy="87630"/>
          </a:xfrm>
          <a:prstGeom prst="rect">
            <a:avLst/>
          </a:prstGeom>
          <a:noFill/>
          <a:ln w="12700" cmpd="dbl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 Box 592"/>
          <p:cNvSpPr txBox="1">
            <a:spLocks noChangeArrowheads="1"/>
          </p:cNvSpPr>
          <p:nvPr/>
        </p:nvSpPr>
        <p:spPr bwMode="auto">
          <a:xfrm>
            <a:off x="3186937" y="4606230"/>
            <a:ext cx="3137308" cy="200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0815" algn="just">
              <a:spcBef>
                <a:spcPts val="530"/>
              </a:spcBef>
            </a:pP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Annotation 5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marR="98425" algn="just">
              <a:lnSpc>
                <a:spcPct val="105000"/>
              </a:lnSpc>
              <a:spcBef>
                <a:spcPts val="5"/>
              </a:spcBef>
            </a:pP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The arrows portray examples of permutations through interrelationships,</a:t>
            </a:r>
            <a:r>
              <a:rPr lang="en-US" sz="700" spc="-95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interactions,</a:t>
            </a:r>
            <a:r>
              <a:rPr lang="en-US" sz="700" spc="-9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overlaps,</a:t>
            </a:r>
            <a:r>
              <a:rPr lang="en-US" sz="700" spc="-9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iterations,</a:t>
            </a:r>
            <a:r>
              <a:rPr lang="en-US" sz="700" spc="-9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and integration within and among the Project Management Processes and Process</a:t>
            </a:r>
            <a:r>
              <a:rPr lang="en-US" sz="700" spc="-2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Groups.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spcBef>
                <a:spcPts val="535"/>
              </a:spcBef>
            </a:pP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Annotation 6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marR="97790" algn="just">
              <a:lnSpc>
                <a:spcPct val="105000"/>
              </a:lnSpc>
              <a:spcBef>
                <a:spcPts val="5"/>
              </a:spcBef>
            </a:pP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In reality, and due to uniqueness of individual projects, the appropriate application and agility of Processes and Process Groups are determined by the 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roject 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anagement 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rofessional (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PMP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) through managing/engaging the project stakeholders.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spcBef>
                <a:spcPts val="535"/>
              </a:spcBef>
            </a:pP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Annotation 7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marR="98425" algn="just">
              <a:lnSpc>
                <a:spcPct val="105000"/>
              </a:lnSpc>
              <a:spcBef>
                <a:spcPts val="10"/>
              </a:spcBef>
            </a:pP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The Project Management Processes are shown in the Process Group in which most of the related activities take place.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spcBef>
                <a:spcPts val="530"/>
              </a:spcBef>
            </a:pP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Annotation 8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>
              <a:lnSpc>
                <a:spcPct val="105000"/>
              </a:lnSpc>
              <a:spcBef>
                <a:spcPts val="5"/>
              </a:spcBef>
            </a:pP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The Project Management Process Groups are neither project life cycle phases nor stages.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30" name="Text Box 592"/>
          <p:cNvSpPr txBox="1">
            <a:spLocks noChangeArrowheads="1"/>
          </p:cNvSpPr>
          <p:nvPr/>
        </p:nvSpPr>
        <p:spPr bwMode="auto">
          <a:xfrm>
            <a:off x="224244" y="4590990"/>
            <a:ext cx="2947043" cy="201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70815" algn="just">
              <a:lnSpc>
                <a:spcPts val="910"/>
              </a:lnSpc>
              <a:spcBef>
                <a:spcPts val="525"/>
              </a:spcBef>
            </a:pP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Annotation 1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lnSpc>
                <a:spcPts val="735"/>
              </a:lnSpc>
            </a:pP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[P</a:t>
            </a:r>
            <a:r>
              <a:rPr lang="en-US" sz="5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.X1] P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art</a:t>
            </a:r>
            <a:r>
              <a:rPr lang="en-US" sz="5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: The “Standard” for Project Management.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spcBef>
                <a:spcPts val="10"/>
              </a:spcBef>
            </a:pP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X1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: The Project Management ﬁve (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) Process Groups.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lnSpc>
                <a:spcPts val="910"/>
              </a:lnSpc>
              <a:spcBef>
                <a:spcPts val="560"/>
              </a:spcBef>
            </a:pP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Annotation 2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lnSpc>
                <a:spcPts val="735"/>
              </a:lnSpc>
            </a:pP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[P</a:t>
            </a:r>
            <a:r>
              <a:rPr lang="en-US" sz="5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.Y1.Y2] P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art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: The “Standard” for Project Management.</a:t>
            </a:r>
            <a:endParaRPr lang="en-US" sz="1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spcBef>
                <a:spcPts val="65"/>
              </a:spcBef>
            </a:pP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Y1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: The Project Management ﬁve (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) Process Groups.</a:t>
            </a:r>
            <a:endParaRPr lang="en-US" sz="1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spcBef>
                <a:spcPts val="70"/>
              </a:spcBef>
            </a:pP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Y2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: The Project Management forty-nine (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49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) Processes.</a:t>
            </a:r>
            <a:endParaRPr lang="en-US" sz="1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lnSpc>
                <a:spcPts val="910"/>
              </a:lnSpc>
              <a:spcBef>
                <a:spcPts val="565"/>
              </a:spcBef>
            </a:pP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Annotation 3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lnSpc>
                <a:spcPts val="735"/>
              </a:lnSpc>
            </a:pP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(P</a:t>
            </a:r>
            <a:r>
              <a:rPr lang="en-US" sz="5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.Z1.Z2) P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art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: The “Guide” to the Project Management Body of Knowledge (PMBOK</a:t>
            </a:r>
            <a:r>
              <a:rPr lang="en-US" sz="800" dirty="0">
                <a:solidFill>
                  <a:srgbClr val="627A38"/>
                </a:solidFill>
              </a:rPr>
              <a:t>®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 Guide).</a:t>
            </a:r>
            <a:endParaRPr lang="en-US" sz="1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spcBef>
                <a:spcPts val="65"/>
              </a:spcBef>
            </a:pP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Z1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: Project Management ten (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) Knowledge Areas sections.</a:t>
            </a:r>
            <a:endParaRPr lang="en-US" sz="1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spcBef>
                <a:spcPts val="70"/>
              </a:spcBef>
            </a:pP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Z2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: Project Management Knowledge Areas subsections.</a:t>
            </a:r>
            <a:endParaRPr lang="en-US" sz="12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algn="just">
              <a:spcBef>
                <a:spcPts val="565"/>
              </a:spcBef>
            </a:pPr>
            <a:r>
              <a:rPr lang="en-US" sz="800" b="1" dirty="0">
                <a:solidFill>
                  <a:srgbClr val="FFFFFF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Annotation 4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170815" marR="98425" algn="just">
              <a:lnSpc>
                <a:spcPct val="105000"/>
              </a:lnSpc>
              <a:spcBef>
                <a:spcPts val="10"/>
              </a:spcBef>
            </a:pP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Among the total of six hundred sixty-ﬁve (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665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ITTO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s (i.e.; 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nputs, 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ools &amp; 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echniques, and 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utputs) only one hundred forty-seven (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147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700" b="1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ITTO</a:t>
            </a:r>
            <a:r>
              <a:rPr lang="en-US" sz="700" dirty="0">
                <a:solidFill>
                  <a:srgbClr val="A6D060"/>
                </a:solidFill>
                <a:latin typeface="Arial" panose="020B0604020202020204" pitchFamily="34" charset="0"/>
                <a:ea typeface="Courier New" panose="02070309020205020404" pitchFamily="49" charset="0"/>
                <a:cs typeface="Courier New" panose="02070309020205020404" pitchFamily="49" charset="0"/>
              </a:rPr>
              <a:t>s are unique.</a:t>
            </a:r>
            <a:endParaRPr lang="en-US" sz="1100" dirty="0"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0891" y="2558848"/>
            <a:ext cx="4604270" cy="1524000"/>
          </a:xfrm>
          <a:prstGeom prst="roundRect">
            <a:avLst>
              <a:gd name="adj" fmla="val 795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664692" y="2425498"/>
            <a:ext cx="219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D99694"/>
                </a:solidFill>
              </a:rPr>
              <a:t>EXECUTING PROCESS GROUP </a:t>
            </a:r>
            <a:r>
              <a:rPr lang="en-US" sz="800" b="1" dirty="0">
                <a:solidFill>
                  <a:srgbClr val="E7BCBB"/>
                </a:solidFill>
              </a:rPr>
              <a:t>[Part2.4]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2639382" y="2660268"/>
            <a:ext cx="1440000" cy="684000"/>
          </a:xfrm>
          <a:prstGeom prst="roundRect">
            <a:avLst/>
          </a:prstGeom>
          <a:solidFill>
            <a:srgbClr val="036DB8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00" b="1" dirty="0"/>
              <a:t>Manage Project Knowledge </a:t>
            </a:r>
          </a:p>
          <a:p>
            <a:pPr algn="ctr"/>
            <a:r>
              <a:rPr lang="en-US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(P1.4.4) [P2.4.2]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159097" y="2673921"/>
            <a:ext cx="1440000" cy="684000"/>
          </a:xfrm>
          <a:prstGeom prst="roundRect">
            <a:avLst/>
          </a:prstGeom>
          <a:solidFill>
            <a:srgbClr val="036DB8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00" b="1" dirty="0"/>
              <a:t>Direct and Manage Project Work</a:t>
            </a:r>
          </a:p>
          <a:p>
            <a:pPr algn="ctr"/>
            <a:r>
              <a:rPr lang="en-US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(P1.4.3) [P2.4.1]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Action Button: Custom 132">
            <a:hlinkClick r:id="rId6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7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grpSp>
        <p:nvGrpSpPr>
          <p:cNvPr id="170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71" name="Rectangle 16">
              <a:hlinkClick r:id="rId8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2" name="Rectangle 109">
              <a:hlinkClick r:id="rId9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4" name="Rectangle 110">
              <a:hlinkClick r:id="rId10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5" name="Rectangle 111">
              <a:hlinkClick r:id="rId11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6" name="Rectangle 112">
              <a:hlinkClick r:id="rId12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8" name="Rectangle 113">
              <a:hlinkClick r:id="rId13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9" name="Rectangle 117">
              <a:hlinkClick r:id="rId14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0" name="Rectangle 119">
              <a:hlinkClick r:id="rId15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1" name="Rectangle 130">
              <a:hlinkClick r:id="rId16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2" name="Rectangle 131">
              <a:hlinkClick r:id="rId17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0DA713D-5099-4EC0-B076-79C9D3008AA2}"/>
              </a:ext>
            </a:extLst>
          </p:cNvPr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D:\أصول و pmp‬\PMI PMP Course-WorkShop Master Presentation (6th Edition) - V8 ةشغلا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7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424" y="660695"/>
            <a:ext cx="1298274" cy="1550308"/>
          </a:xfrm>
          <a:prstGeom prst="roundRect">
            <a:avLst>
              <a:gd name="adj" fmla="val 9528"/>
            </a:avLst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30584" y="578387"/>
            <a:ext cx="1129267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INITIATING PROCESS GROUP </a:t>
            </a:r>
            <a:r>
              <a:rPr lang="en-US" sz="800" b="1" dirty="0">
                <a:solidFill>
                  <a:srgbClr val="F9EEED"/>
                </a:solidFill>
              </a:rPr>
              <a:t>[Part2.2]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7801" y="2554172"/>
            <a:ext cx="1272022" cy="1533622"/>
          </a:xfrm>
          <a:prstGeom prst="roundRect">
            <a:avLst>
              <a:gd name="adj" fmla="val 897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806252" y="2471723"/>
            <a:ext cx="102623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CLOSING PROCESS GROUP </a:t>
            </a:r>
            <a:r>
              <a:rPr lang="en-US" sz="800" b="1" dirty="0">
                <a:solidFill>
                  <a:srgbClr val="F8A45E"/>
                </a:solidFill>
              </a:rPr>
              <a:t>[Part2.6]</a:t>
            </a:r>
          </a:p>
        </p:txBody>
      </p:sp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318616" y="1556349"/>
            <a:ext cx="11016948" cy="2865923"/>
            <a:chOff x="159790" y="1517709"/>
            <a:chExt cx="8323101" cy="2865923"/>
          </a:xfrm>
        </p:grpSpPr>
        <p:grpSp>
          <p:nvGrpSpPr>
            <p:cNvPr id="249" name="Group 248"/>
            <p:cNvGrpSpPr/>
            <p:nvPr/>
          </p:nvGrpSpPr>
          <p:grpSpPr>
            <a:xfrm>
              <a:off x="159790" y="1517709"/>
              <a:ext cx="8323101" cy="2865923"/>
              <a:chOff x="159790" y="1517709"/>
              <a:chExt cx="8323101" cy="2865923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7695487" y="3276599"/>
                <a:ext cx="255601" cy="1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8482891" y="4077632"/>
                <a:ext cx="0" cy="30600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round/>
                <a:headEnd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3693078" y="3296779"/>
                <a:ext cx="241784" cy="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hape 233"/>
              <p:cNvCxnSpPr/>
              <p:nvPr/>
            </p:nvCxnSpPr>
            <p:spPr>
              <a:xfrm rot="10800000" flipH="1" flipV="1">
                <a:off x="159790" y="1517709"/>
                <a:ext cx="5545999" cy="2560320"/>
              </a:xfrm>
              <a:prstGeom prst="bentConnector4">
                <a:avLst>
                  <a:gd name="adj1" fmla="val -2076"/>
                  <a:gd name="adj2" fmla="val 108551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2606570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rot="5400000">
                <a:off x="6888236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hape 154"/>
            <p:cNvCxnSpPr/>
            <p:nvPr/>
          </p:nvCxnSpPr>
          <p:spPr>
            <a:xfrm rot="16200000" flipH="1">
              <a:off x="5029200" y="883808"/>
              <a:ext cx="1588" cy="6362700"/>
            </a:xfrm>
            <a:prstGeom prst="bentConnector4">
              <a:avLst>
                <a:gd name="adj1" fmla="val 8397358"/>
                <a:gd name="adj2" fmla="val 100000"/>
              </a:avLst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Straight Arrow Connector 210"/>
          <p:cNvCxnSpPr/>
          <p:nvPr/>
        </p:nvCxnSpPr>
        <p:spPr>
          <a:xfrm rot="5400000">
            <a:off x="475664" y="2389011"/>
            <a:ext cx="274320" cy="2802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0545" y="2563794"/>
            <a:ext cx="4905855" cy="1524000"/>
          </a:xfrm>
          <a:prstGeom prst="roundRect">
            <a:avLst>
              <a:gd name="adj" fmla="val 66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4" name="Rounded Rectangle 53"/>
          <p:cNvSpPr/>
          <p:nvPr/>
        </p:nvSpPr>
        <p:spPr>
          <a:xfrm>
            <a:off x="8739842" y="2679248"/>
            <a:ext cx="1440000" cy="684000"/>
          </a:xfrm>
          <a:prstGeom prst="roundRect">
            <a:avLst/>
          </a:prstGeom>
          <a:solidFill>
            <a:srgbClr val="8B70B2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/>
              <a:t> Validate Scope </a:t>
            </a:r>
          </a:p>
          <a:p>
            <a:pPr algn="ctr"/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(P1.5.5) [P2.5.3]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283743" y="2679248"/>
            <a:ext cx="1440000" cy="684000"/>
          </a:xfrm>
          <a:prstGeom prst="roundRect">
            <a:avLst/>
          </a:prstGeom>
          <a:solidFill>
            <a:srgbClr val="8B70B2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18000" rIns="18000" bIns="18000" rtlCol="0" anchor="ctr">
            <a:normAutofit/>
          </a:bodyPr>
          <a:lstStyle/>
          <a:p>
            <a:pPr algn="ctr"/>
            <a:r>
              <a:rPr lang="en-US" sz="1400" b="1" dirty="0"/>
              <a:t>Control Scope</a:t>
            </a:r>
          </a:p>
          <a:p>
            <a:pPr algn="ctr"/>
            <a:r>
              <a:rPr lang="en-US" sz="1200" b="1" dirty="0"/>
              <a:t> 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(P1.5.6) [P2.5.4]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88172" y="2424222"/>
            <a:ext cx="3282694" cy="25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CONTROLLING PROCESS GROUP </a:t>
            </a:r>
            <a:r>
              <a:rPr lang="en-US" sz="800" b="1" dirty="0">
                <a:solidFill>
                  <a:srgbClr val="C2D3E8"/>
                </a:solidFill>
              </a:rPr>
              <a:t>[Part2.5]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1716" y="660695"/>
            <a:ext cx="9988116" cy="1554480"/>
          </a:xfrm>
          <a:prstGeom prst="roundRect">
            <a:avLst>
              <a:gd name="adj" fmla="val 5699"/>
            </a:avLst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Rounded Rectangle 22"/>
          <p:cNvSpPr/>
          <p:nvPr/>
        </p:nvSpPr>
        <p:spPr>
          <a:xfrm>
            <a:off x="5933020" y="830786"/>
            <a:ext cx="1440000" cy="684000"/>
          </a:xfrm>
          <a:prstGeom prst="roundRect">
            <a:avLst/>
          </a:prstGeom>
          <a:solidFill>
            <a:srgbClr val="8B70B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Deﬁne Scope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(P1.5.3) [P2.3.4]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69205" y="830786"/>
            <a:ext cx="1440000" cy="684000"/>
          </a:xfrm>
          <a:prstGeom prst="roundRect">
            <a:avLst/>
          </a:prstGeom>
          <a:solidFill>
            <a:srgbClr val="8B70B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0" rtlCol="0" anchor="ctr">
            <a:noAutofit/>
          </a:bodyPr>
          <a:lstStyle/>
          <a:p>
            <a:pPr algn="ctr"/>
            <a:r>
              <a:rPr lang="en-US" sz="1400" b="1" dirty="0"/>
              <a:t>Collect Requirements </a:t>
            </a:r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(P1.5.2) [P2.3.3</a:t>
            </a:r>
            <a:r>
              <a:rPr 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]</a:t>
            </a:r>
            <a:endParaRPr lang="en-US" sz="11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396835" y="830786"/>
            <a:ext cx="1440000" cy="684000"/>
          </a:xfrm>
          <a:prstGeom prst="roundRect">
            <a:avLst/>
          </a:prstGeom>
          <a:solidFill>
            <a:srgbClr val="8B70B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</a:rPr>
              <a:t>Create WBS 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(P1.5.4) [P2.3.5]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3005390" y="830786"/>
            <a:ext cx="1440000" cy="684000"/>
          </a:xfrm>
          <a:prstGeom prst="roundRect">
            <a:avLst/>
          </a:prstGeom>
          <a:solidFill>
            <a:srgbClr val="8B70B2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/>
              <a:t>Plan Scope Management </a:t>
            </a:r>
          </a:p>
          <a:p>
            <a:pPr algn="ctr"/>
            <a:r>
              <a:rPr 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(P1.5.1) [P2.3.2]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57669" y="541346"/>
            <a:ext cx="2160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PLANNING PROCESS GROUP </a:t>
            </a:r>
            <a:r>
              <a:rPr lang="en-US" sz="800" b="1" dirty="0">
                <a:solidFill>
                  <a:srgbClr val="E7EFF9"/>
                </a:solidFill>
              </a:rPr>
              <a:t>[Part2.3]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24244" y="4441765"/>
            <a:ext cx="6110708" cy="2249170"/>
            <a:chOff x="23746" y="-41"/>
            <a:chExt cx="7419" cy="3542"/>
          </a:xfrm>
        </p:grpSpPr>
        <p:sp>
          <p:nvSpPr>
            <p:cNvPr id="122" name="Rounded Rectangle 121"/>
            <p:cNvSpPr>
              <a:spLocks/>
            </p:cNvSpPr>
            <p:nvPr/>
          </p:nvSpPr>
          <p:spPr bwMode="auto">
            <a:xfrm>
              <a:off x="23822" y="-41"/>
              <a:ext cx="7343" cy="3542"/>
            </a:xfrm>
            <a:prstGeom prst="roundRect">
              <a:avLst>
                <a:gd name="adj" fmla="val 5756"/>
              </a:avLst>
            </a:prstGeom>
            <a:noFill/>
            <a:ln w="38215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4" name="Line 596"/>
            <p:cNvCxnSpPr>
              <a:cxnSpLocks noChangeShapeType="1"/>
            </p:cNvCxnSpPr>
            <p:nvPr/>
          </p:nvCxnSpPr>
          <p:spPr bwMode="auto">
            <a:xfrm>
              <a:off x="28713" y="281"/>
              <a:ext cx="679" cy="0"/>
            </a:xfrm>
            <a:prstGeom prst="line">
              <a:avLst/>
            </a:prstGeom>
            <a:noFill/>
            <a:ln w="16542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AutoShape 595"/>
            <p:cNvSpPr>
              <a:spLocks/>
            </p:cNvSpPr>
            <p:nvPr/>
          </p:nvSpPr>
          <p:spPr bwMode="auto">
            <a:xfrm>
              <a:off x="28654" y="228"/>
              <a:ext cx="795" cy="105"/>
            </a:xfrm>
            <a:custGeom>
              <a:avLst/>
              <a:gdLst>
                <a:gd name="T0" fmla="+- 0 29116 28995"/>
                <a:gd name="T1" fmla="*/ T0 w 795"/>
                <a:gd name="T2" fmla="+- 0 4401 4401"/>
                <a:gd name="T3" fmla="*/ 4401 h 105"/>
                <a:gd name="T4" fmla="+- 0 28995 28995"/>
                <a:gd name="T5" fmla="*/ T4 w 795"/>
                <a:gd name="T6" fmla="+- 0 4454 4401"/>
                <a:gd name="T7" fmla="*/ 4454 h 105"/>
                <a:gd name="T8" fmla="+- 0 29116 28995"/>
                <a:gd name="T9" fmla="*/ T8 w 795"/>
                <a:gd name="T10" fmla="+- 0 4506 4401"/>
                <a:gd name="T11" fmla="*/ 4506 h 105"/>
                <a:gd name="T12" fmla="+- 0 29070 28995"/>
                <a:gd name="T13" fmla="*/ T12 w 795"/>
                <a:gd name="T14" fmla="+- 0 4454 4401"/>
                <a:gd name="T15" fmla="*/ 4454 h 105"/>
                <a:gd name="T16" fmla="+- 0 29116 28995"/>
                <a:gd name="T17" fmla="*/ T16 w 795"/>
                <a:gd name="T18" fmla="+- 0 4401 4401"/>
                <a:gd name="T19" fmla="*/ 4401 h 105"/>
                <a:gd name="T20" fmla="+- 0 29790 28995"/>
                <a:gd name="T21" fmla="*/ T20 w 795"/>
                <a:gd name="T22" fmla="+- 0 4454 4401"/>
                <a:gd name="T23" fmla="*/ 4454 h 105"/>
                <a:gd name="T24" fmla="+- 0 29668 28995"/>
                <a:gd name="T25" fmla="*/ T24 w 795"/>
                <a:gd name="T26" fmla="+- 0 4401 4401"/>
                <a:gd name="T27" fmla="*/ 4401 h 105"/>
                <a:gd name="T28" fmla="+- 0 29715 28995"/>
                <a:gd name="T29" fmla="*/ T28 w 795"/>
                <a:gd name="T30" fmla="+- 0 4454 4401"/>
                <a:gd name="T31" fmla="*/ 4454 h 105"/>
                <a:gd name="T32" fmla="+- 0 29668 28995"/>
                <a:gd name="T33" fmla="*/ T32 w 795"/>
                <a:gd name="T34" fmla="+- 0 4506 4401"/>
                <a:gd name="T35" fmla="*/ 4506 h 105"/>
                <a:gd name="T36" fmla="+- 0 29790 28995"/>
                <a:gd name="T37" fmla="*/ T36 w 795"/>
                <a:gd name="T38" fmla="+- 0 4454 4401"/>
                <a:gd name="T39" fmla="*/ 445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95" h="105">
                  <a:moveTo>
                    <a:pt x="121" y="0"/>
                  </a:moveTo>
                  <a:lnTo>
                    <a:pt x="0" y="53"/>
                  </a:lnTo>
                  <a:lnTo>
                    <a:pt x="121" y="105"/>
                  </a:lnTo>
                  <a:lnTo>
                    <a:pt x="75" y="53"/>
                  </a:lnTo>
                  <a:lnTo>
                    <a:pt x="121" y="0"/>
                  </a:lnTo>
                  <a:moveTo>
                    <a:pt x="795" y="53"/>
                  </a:moveTo>
                  <a:lnTo>
                    <a:pt x="673" y="0"/>
                  </a:lnTo>
                  <a:lnTo>
                    <a:pt x="720" y="53"/>
                  </a:lnTo>
                  <a:lnTo>
                    <a:pt x="673" y="105"/>
                  </a:lnTo>
                  <a:lnTo>
                    <a:pt x="795" y="53"/>
                  </a:lnTo>
                </a:path>
              </a:pathLst>
            </a:custGeom>
            <a:solidFill>
              <a:srgbClr val="E9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6" name="Line 594"/>
            <p:cNvCxnSpPr>
              <a:cxnSpLocks noChangeShapeType="1"/>
            </p:cNvCxnSpPr>
            <p:nvPr/>
          </p:nvCxnSpPr>
          <p:spPr bwMode="auto">
            <a:xfrm>
              <a:off x="29601" y="280"/>
              <a:ext cx="795" cy="0"/>
            </a:xfrm>
            <a:prstGeom prst="line">
              <a:avLst/>
            </a:prstGeom>
            <a:noFill/>
            <a:ln w="16542">
              <a:solidFill>
                <a:srgbClr val="809A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" y="211"/>
              <a:ext cx="108" cy="138"/>
            </a:xfrm>
            <a:prstGeom prst="rect">
              <a:avLst/>
            </a:prstGeom>
            <a:noFill/>
            <a:ln w="127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592"/>
            <p:cNvSpPr txBox="1">
              <a:spLocks noChangeArrowheads="1"/>
            </p:cNvSpPr>
            <p:nvPr/>
          </p:nvSpPr>
          <p:spPr bwMode="auto">
            <a:xfrm>
              <a:off x="27343" y="218"/>
              <a:ext cx="380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5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arrows portray examples of permutations through interrelationships,</a:t>
              </a:r>
              <a:r>
                <a:rPr lang="en-US" sz="700" spc="-95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interactions,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overlaps,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iterations,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and integration within and among the Project Management Processes and Process</a:t>
              </a:r>
              <a:r>
                <a:rPr lang="en-US" sz="700" spc="-2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6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7790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 reality, and due to uniqueness of individual projects, the appropriate application and agility of Processes and Process Groups are determined by the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roject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anagement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rofessional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PMP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through managing/engaging the project stakeholders.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7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Processes are shown in the Process Group in which most of the related activities take place.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8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 Groups are neither project life cycle phases nor stages.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30" name="Text Box 592"/>
            <p:cNvSpPr txBox="1">
              <a:spLocks noChangeArrowheads="1"/>
            </p:cNvSpPr>
            <p:nvPr/>
          </p:nvSpPr>
          <p:spPr bwMode="auto">
            <a:xfrm>
              <a:off x="23746" y="194"/>
              <a:ext cx="357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lnSpc>
                  <a:spcPts val="910"/>
                </a:lnSpc>
                <a:spcBef>
                  <a:spcPts val="52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1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.X1]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1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X1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2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.Y1.Y2]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forty-nine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49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Processes.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3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(P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.Z1.Z2)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“Guide” to the Project Management Body of Knowledge (PMBOK</a:t>
              </a:r>
              <a:r>
                <a:rPr lang="en-US" sz="800" dirty="0">
                  <a:solidFill>
                    <a:srgbClr val="627A38"/>
                  </a:solidFill>
                </a:rPr>
                <a:t>®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Guide).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ten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Knowledge Areas 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Knowledge Areas subsections.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4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Among the total of six hundred sixty-ﬁve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665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(i.e.;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nputs,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ools &amp;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echniques, and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utputs) only one hundred forty-seven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147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are unique.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60891" y="2558848"/>
            <a:ext cx="4604270" cy="1524000"/>
          </a:xfrm>
          <a:prstGeom prst="roundRect">
            <a:avLst>
              <a:gd name="adj" fmla="val 795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664692" y="2425498"/>
            <a:ext cx="219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D99694"/>
                </a:solidFill>
              </a:rPr>
              <a:t>EXECUTING PROCESS GROUP </a:t>
            </a:r>
            <a:r>
              <a:rPr lang="en-US" sz="800" b="1" dirty="0">
                <a:solidFill>
                  <a:srgbClr val="E7BCBB"/>
                </a:solidFill>
              </a:rPr>
              <a:t>[Part2.4]</a:t>
            </a:r>
          </a:p>
        </p:txBody>
      </p:sp>
      <p:sp>
        <p:nvSpPr>
          <p:cNvPr id="133" name="Action Button: Custom 132">
            <a:hlinkClick r:id="rId5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6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cxnSp>
        <p:nvCxnSpPr>
          <p:cNvPr id="104" name="Straight Arrow Connector 249"/>
          <p:cNvCxnSpPr/>
          <p:nvPr/>
        </p:nvCxnSpPr>
        <p:spPr>
          <a:xfrm rot="5400000">
            <a:off x="11172438" y="2361562"/>
            <a:ext cx="252000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211"/>
          <p:cNvCxnSpPr/>
          <p:nvPr/>
        </p:nvCxnSpPr>
        <p:spPr>
          <a:xfrm>
            <a:off x="1683624" y="1486440"/>
            <a:ext cx="228600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6" name="TextBox 24">
            <a:hlinkClick r:id="rId7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graphicFrame>
        <p:nvGraphicFramePr>
          <p:cNvPr id="167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920879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8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14709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9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70" name="Rectangle 16">
              <a:hlinkClick r:id="rId8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1" name="Rectangle 109">
              <a:hlinkClick r:id="rId9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2" name="Rectangle 110">
              <a:hlinkClick r:id="rId10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4" name="Rectangle 111">
              <a:hlinkClick r:id="rId11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5" name="Rectangle 112">
              <a:hlinkClick r:id="rId12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6" name="Rectangle 113">
              <a:hlinkClick r:id="rId13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8" name="Rectangle 117">
              <a:hlinkClick r:id="rId14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9" name="Rectangle 119">
              <a:hlinkClick r:id="rId15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0" name="Rectangle 130">
              <a:hlinkClick r:id="rId16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1" name="Rectangle 131">
              <a:hlinkClick r:id="rId17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C6A6FD7-9998-4B65-9EEB-3BBE8E0F1F08}"/>
              </a:ext>
            </a:extLst>
          </p:cNvPr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D:\أصول و pmp‬\PMI PMP Course-WorkShop Master Presentation (6th Edition) - V8 ةشغلا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7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95"/>
          <p:cNvSpPr/>
          <p:nvPr/>
        </p:nvSpPr>
        <p:spPr>
          <a:xfrm>
            <a:off x="-12879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424" y="660695"/>
            <a:ext cx="1298274" cy="1550308"/>
          </a:xfrm>
          <a:prstGeom prst="roundRect">
            <a:avLst>
              <a:gd name="adj" fmla="val 9528"/>
            </a:avLst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30584" y="578387"/>
            <a:ext cx="1129267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INITIATING PROCESS GROUP </a:t>
            </a:r>
            <a:r>
              <a:rPr lang="en-US" sz="800" b="1" dirty="0">
                <a:solidFill>
                  <a:srgbClr val="F9EEED"/>
                </a:solidFill>
              </a:rPr>
              <a:t>[Part2.2]</a:t>
            </a:r>
          </a:p>
        </p:txBody>
      </p:sp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318616" y="1556349"/>
            <a:ext cx="11016948" cy="2865923"/>
            <a:chOff x="159790" y="1517709"/>
            <a:chExt cx="8323101" cy="2865923"/>
          </a:xfrm>
        </p:grpSpPr>
        <p:grpSp>
          <p:nvGrpSpPr>
            <p:cNvPr id="249" name="Group 248"/>
            <p:cNvGrpSpPr/>
            <p:nvPr/>
          </p:nvGrpSpPr>
          <p:grpSpPr>
            <a:xfrm>
              <a:off x="159790" y="1517709"/>
              <a:ext cx="8323101" cy="2865923"/>
              <a:chOff x="159790" y="1517709"/>
              <a:chExt cx="8323101" cy="2865923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7695487" y="3276599"/>
                <a:ext cx="255601" cy="1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8482891" y="4077632"/>
                <a:ext cx="0" cy="30600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round/>
                <a:headEnd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3693078" y="3296779"/>
                <a:ext cx="241784" cy="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hape 233"/>
              <p:cNvCxnSpPr/>
              <p:nvPr/>
            </p:nvCxnSpPr>
            <p:spPr>
              <a:xfrm rot="10800000" flipH="1" flipV="1">
                <a:off x="159790" y="1517709"/>
                <a:ext cx="5545999" cy="2560320"/>
              </a:xfrm>
              <a:prstGeom prst="bentConnector4">
                <a:avLst>
                  <a:gd name="adj1" fmla="val -2076"/>
                  <a:gd name="adj2" fmla="val 108551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2606570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rot="5400000">
                <a:off x="6888236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hape 154"/>
            <p:cNvCxnSpPr/>
            <p:nvPr/>
          </p:nvCxnSpPr>
          <p:spPr>
            <a:xfrm rot="16200000" flipH="1">
              <a:off x="5029200" y="883808"/>
              <a:ext cx="1588" cy="6362700"/>
            </a:xfrm>
            <a:prstGeom prst="bentConnector4">
              <a:avLst>
                <a:gd name="adj1" fmla="val 8397358"/>
                <a:gd name="adj2" fmla="val 100000"/>
              </a:avLst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Straight Arrow Connector 210"/>
          <p:cNvCxnSpPr/>
          <p:nvPr/>
        </p:nvCxnSpPr>
        <p:spPr>
          <a:xfrm rot="5400000">
            <a:off x="475664" y="2389011"/>
            <a:ext cx="274320" cy="2802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0545" y="2563794"/>
            <a:ext cx="4905855" cy="1524000"/>
          </a:xfrm>
          <a:prstGeom prst="roundRect">
            <a:avLst>
              <a:gd name="adj" fmla="val 66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8" name="Rounded Rectangle 57"/>
          <p:cNvSpPr/>
          <p:nvPr/>
        </p:nvSpPr>
        <p:spPr>
          <a:xfrm>
            <a:off x="5466255" y="2985019"/>
            <a:ext cx="1440000" cy="684000"/>
          </a:xfrm>
          <a:prstGeom prst="roundRect">
            <a:avLst/>
          </a:prstGeom>
          <a:solidFill>
            <a:srgbClr val="C7C8CA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Control Schedule </a:t>
            </a:r>
          </a:p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(P1.6.6) [P2.5.5]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88172" y="2424222"/>
            <a:ext cx="3282694" cy="25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CONTROLLING PROCESS GROUP </a:t>
            </a:r>
            <a:r>
              <a:rPr lang="en-US" sz="800" b="1" dirty="0">
                <a:solidFill>
                  <a:srgbClr val="C2D3E8"/>
                </a:solidFill>
              </a:rPr>
              <a:t>[Part2.5]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1716" y="660695"/>
            <a:ext cx="9988116" cy="1554480"/>
          </a:xfrm>
          <a:prstGeom prst="roundRect">
            <a:avLst>
              <a:gd name="adj" fmla="val 5699"/>
            </a:avLst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6" name="Rounded Rectangle 25"/>
          <p:cNvSpPr/>
          <p:nvPr/>
        </p:nvSpPr>
        <p:spPr>
          <a:xfrm>
            <a:off x="3470408" y="1104423"/>
            <a:ext cx="1440000" cy="684000"/>
          </a:xfrm>
          <a:prstGeom prst="roundRect">
            <a:avLst/>
          </a:prstGeom>
          <a:solidFill>
            <a:srgbClr val="C7C8CA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 Deﬁne Activities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(P1.6.2) [P2.3.7]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27012" y="1104423"/>
            <a:ext cx="1440000" cy="684000"/>
          </a:xfrm>
          <a:prstGeom prst="roundRect">
            <a:avLst/>
          </a:prstGeom>
          <a:solidFill>
            <a:srgbClr val="C7C8CA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18000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Sequence Activities</a:t>
            </a:r>
          </a:p>
          <a:p>
            <a:pPr algn="ctr"/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1200" b="1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(P1.6.3) [P2.3.8]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383616" y="1104423"/>
            <a:ext cx="1440000" cy="684000"/>
          </a:xfrm>
          <a:prstGeom prst="roundRect">
            <a:avLst/>
          </a:prstGeom>
          <a:solidFill>
            <a:srgbClr val="C7C8CA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Estimate Activity Durations 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(P1.6.4) [P2.3.9]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840219" y="1104423"/>
            <a:ext cx="1440000" cy="684000"/>
          </a:xfrm>
          <a:prstGeom prst="roundRect">
            <a:avLst/>
          </a:prstGeom>
          <a:solidFill>
            <a:srgbClr val="C7C8CA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Develop Schedule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(P1.6.5) [P2.3.10]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2013804" y="1104423"/>
            <a:ext cx="1440000" cy="684000"/>
          </a:xfrm>
          <a:prstGeom prst="roundRect">
            <a:avLst/>
          </a:prstGeom>
          <a:solidFill>
            <a:srgbClr val="C7C8CA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GB" sz="14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 Plan Schedule Management </a:t>
            </a:r>
          </a:p>
          <a:p>
            <a:pPr algn="ctr"/>
            <a:r>
              <a:rPr lang="en-GB" sz="1200" b="1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(P1.6.1) [P2.3.6]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57669" y="541346"/>
            <a:ext cx="2160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PLANNING PROCESS GROUP </a:t>
            </a:r>
            <a:r>
              <a:rPr lang="en-US" sz="800" b="1" dirty="0">
                <a:solidFill>
                  <a:srgbClr val="E7EFF9"/>
                </a:solidFill>
              </a:rPr>
              <a:t>[Part2.3]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24244" y="4441765"/>
            <a:ext cx="6110708" cy="2249170"/>
            <a:chOff x="23746" y="-41"/>
            <a:chExt cx="7419" cy="3542"/>
          </a:xfrm>
        </p:grpSpPr>
        <p:sp>
          <p:nvSpPr>
            <p:cNvPr id="122" name="Rounded Rectangle 121"/>
            <p:cNvSpPr>
              <a:spLocks/>
            </p:cNvSpPr>
            <p:nvPr/>
          </p:nvSpPr>
          <p:spPr bwMode="auto">
            <a:xfrm>
              <a:off x="23822" y="-41"/>
              <a:ext cx="7343" cy="3542"/>
            </a:xfrm>
            <a:prstGeom prst="roundRect">
              <a:avLst>
                <a:gd name="adj" fmla="val 5756"/>
              </a:avLst>
            </a:prstGeom>
            <a:noFill/>
            <a:ln w="38215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4" name="Line 596"/>
            <p:cNvCxnSpPr>
              <a:cxnSpLocks noChangeShapeType="1"/>
            </p:cNvCxnSpPr>
            <p:nvPr/>
          </p:nvCxnSpPr>
          <p:spPr bwMode="auto">
            <a:xfrm>
              <a:off x="28713" y="281"/>
              <a:ext cx="679" cy="0"/>
            </a:xfrm>
            <a:prstGeom prst="line">
              <a:avLst/>
            </a:prstGeom>
            <a:noFill/>
            <a:ln w="16542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AutoShape 595"/>
            <p:cNvSpPr>
              <a:spLocks/>
            </p:cNvSpPr>
            <p:nvPr/>
          </p:nvSpPr>
          <p:spPr bwMode="auto">
            <a:xfrm>
              <a:off x="28654" y="228"/>
              <a:ext cx="795" cy="105"/>
            </a:xfrm>
            <a:custGeom>
              <a:avLst/>
              <a:gdLst>
                <a:gd name="T0" fmla="+- 0 29116 28995"/>
                <a:gd name="T1" fmla="*/ T0 w 795"/>
                <a:gd name="T2" fmla="+- 0 4401 4401"/>
                <a:gd name="T3" fmla="*/ 4401 h 105"/>
                <a:gd name="T4" fmla="+- 0 28995 28995"/>
                <a:gd name="T5" fmla="*/ T4 w 795"/>
                <a:gd name="T6" fmla="+- 0 4454 4401"/>
                <a:gd name="T7" fmla="*/ 4454 h 105"/>
                <a:gd name="T8" fmla="+- 0 29116 28995"/>
                <a:gd name="T9" fmla="*/ T8 w 795"/>
                <a:gd name="T10" fmla="+- 0 4506 4401"/>
                <a:gd name="T11" fmla="*/ 4506 h 105"/>
                <a:gd name="T12" fmla="+- 0 29070 28995"/>
                <a:gd name="T13" fmla="*/ T12 w 795"/>
                <a:gd name="T14" fmla="+- 0 4454 4401"/>
                <a:gd name="T15" fmla="*/ 4454 h 105"/>
                <a:gd name="T16" fmla="+- 0 29116 28995"/>
                <a:gd name="T17" fmla="*/ T16 w 795"/>
                <a:gd name="T18" fmla="+- 0 4401 4401"/>
                <a:gd name="T19" fmla="*/ 4401 h 105"/>
                <a:gd name="T20" fmla="+- 0 29790 28995"/>
                <a:gd name="T21" fmla="*/ T20 w 795"/>
                <a:gd name="T22" fmla="+- 0 4454 4401"/>
                <a:gd name="T23" fmla="*/ 4454 h 105"/>
                <a:gd name="T24" fmla="+- 0 29668 28995"/>
                <a:gd name="T25" fmla="*/ T24 w 795"/>
                <a:gd name="T26" fmla="+- 0 4401 4401"/>
                <a:gd name="T27" fmla="*/ 4401 h 105"/>
                <a:gd name="T28" fmla="+- 0 29715 28995"/>
                <a:gd name="T29" fmla="*/ T28 w 795"/>
                <a:gd name="T30" fmla="+- 0 4454 4401"/>
                <a:gd name="T31" fmla="*/ 4454 h 105"/>
                <a:gd name="T32" fmla="+- 0 29668 28995"/>
                <a:gd name="T33" fmla="*/ T32 w 795"/>
                <a:gd name="T34" fmla="+- 0 4506 4401"/>
                <a:gd name="T35" fmla="*/ 4506 h 105"/>
                <a:gd name="T36" fmla="+- 0 29790 28995"/>
                <a:gd name="T37" fmla="*/ T36 w 795"/>
                <a:gd name="T38" fmla="+- 0 4454 4401"/>
                <a:gd name="T39" fmla="*/ 445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95" h="105">
                  <a:moveTo>
                    <a:pt x="121" y="0"/>
                  </a:moveTo>
                  <a:lnTo>
                    <a:pt x="0" y="53"/>
                  </a:lnTo>
                  <a:lnTo>
                    <a:pt x="121" y="105"/>
                  </a:lnTo>
                  <a:lnTo>
                    <a:pt x="75" y="53"/>
                  </a:lnTo>
                  <a:lnTo>
                    <a:pt x="121" y="0"/>
                  </a:lnTo>
                  <a:moveTo>
                    <a:pt x="795" y="53"/>
                  </a:moveTo>
                  <a:lnTo>
                    <a:pt x="673" y="0"/>
                  </a:lnTo>
                  <a:lnTo>
                    <a:pt x="720" y="53"/>
                  </a:lnTo>
                  <a:lnTo>
                    <a:pt x="673" y="105"/>
                  </a:lnTo>
                  <a:lnTo>
                    <a:pt x="795" y="53"/>
                  </a:lnTo>
                </a:path>
              </a:pathLst>
            </a:custGeom>
            <a:solidFill>
              <a:srgbClr val="E9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6" name="Line 594"/>
            <p:cNvCxnSpPr>
              <a:cxnSpLocks noChangeShapeType="1"/>
            </p:cNvCxnSpPr>
            <p:nvPr/>
          </p:nvCxnSpPr>
          <p:spPr bwMode="auto">
            <a:xfrm>
              <a:off x="29601" y="280"/>
              <a:ext cx="795" cy="0"/>
            </a:xfrm>
            <a:prstGeom prst="line">
              <a:avLst/>
            </a:prstGeom>
            <a:noFill/>
            <a:ln w="16542">
              <a:solidFill>
                <a:srgbClr val="809A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" y="211"/>
              <a:ext cx="108" cy="138"/>
            </a:xfrm>
            <a:prstGeom prst="rect">
              <a:avLst/>
            </a:prstGeom>
            <a:noFill/>
            <a:ln w="127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592"/>
            <p:cNvSpPr txBox="1">
              <a:spLocks noChangeArrowheads="1"/>
            </p:cNvSpPr>
            <p:nvPr/>
          </p:nvSpPr>
          <p:spPr bwMode="auto">
            <a:xfrm>
              <a:off x="27343" y="218"/>
              <a:ext cx="380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5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arrows portray examples of permutations through interrelationships,</a:t>
              </a:r>
              <a:r>
                <a:rPr lang="en-US" sz="700" spc="-95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interactions,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overlaps,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iterations,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and integration within and among the Project Management Processes and Process</a:t>
              </a:r>
              <a:r>
                <a:rPr lang="en-US" sz="700" spc="-2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6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7790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 reality, and due to uniqueness of individual projects, the appropriate application and agility of Processes and Process Groups are determined by the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roject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anagement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rofessional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PMP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through managing/engaging the project stakeholders.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7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Processes are shown in the Process Group in which most of the related activities take place.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8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 Groups are neither project life cycle phases nor stages.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30" name="Text Box 592"/>
            <p:cNvSpPr txBox="1">
              <a:spLocks noChangeArrowheads="1"/>
            </p:cNvSpPr>
            <p:nvPr/>
          </p:nvSpPr>
          <p:spPr bwMode="auto">
            <a:xfrm>
              <a:off x="23746" y="194"/>
              <a:ext cx="357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lnSpc>
                  <a:spcPts val="910"/>
                </a:lnSpc>
                <a:spcBef>
                  <a:spcPts val="52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1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.X1]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1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X1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2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.Y1.Y2]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forty-nine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49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Processes.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3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(P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.Z1.Z2)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“Guide” to the Project Management Body of Knowledge (PMBOK</a:t>
              </a:r>
              <a:r>
                <a:rPr lang="en-US" sz="800" dirty="0">
                  <a:solidFill>
                    <a:srgbClr val="627A38"/>
                  </a:solidFill>
                </a:rPr>
                <a:t>®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Guide).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ten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Knowledge Areas 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Knowledge Areas subsections.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4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Among the total of six hundred sixty-ﬁve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665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(i.e.;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nputs,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ools &amp;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echniques, and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utputs) only one hundred forty-seven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147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are unique.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60891" y="2558848"/>
            <a:ext cx="4604270" cy="1524000"/>
          </a:xfrm>
          <a:prstGeom prst="roundRect">
            <a:avLst>
              <a:gd name="adj" fmla="val 795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664692" y="2425498"/>
            <a:ext cx="219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D99694"/>
                </a:solidFill>
              </a:rPr>
              <a:t>EXECUTING PROCESS GROUP </a:t>
            </a:r>
            <a:r>
              <a:rPr lang="en-US" sz="800" b="1" dirty="0">
                <a:solidFill>
                  <a:srgbClr val="E7BCBB"/>
                </a:solidFill>
              </a:rPr>
              <a:t>[Part2.4]</a:t>
            </a:r>
          </a:p>
        </p:txBody>
      </p:sp>
      <p:sp>
        <p:nvSpPr>
          <p:cNvPr id="133" name="Action Button: Custom 132">
            <a:hlinkClick r:id="rId5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6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cxnSp>
        <p:nvCxnSpPr>
          <p:cNvPr id="103" name="Straight Arrow Connector 249"/>
          <p:cNvCxnSpPr/>
          <p:nvPr/>
        </p:nvCxnSpPr>
        <p:spPr>
          <a:xfrm rot="5400000">
            <a:off x="11172438" y="2361562"/>
            <a:ext cx="252000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1"/>
          <p:cNvSpPr/>
          <p:nvPr/>
        </p:nvSpPr>
        <p:spPr>
          <a:xfrm>
            <a:off x="10667801" y="2554172"/>
            <a:ext cx="1272022" cy="1533622"/>
          </a:xfrm>
          <a:prstGeom prst="roundRect">
            <a:avLst>
              <a:gd name="adj" fmla="val 897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806252" y="2471723"/>
            <a:ext cx="102623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CLOSING PROCESS GROUP </a:t>
            </a:r>
            <a:r>
              <a:rPr lang="en-US" sz="800" b="1" dirty="0">
                <a:solidFill>
                  <a:srgbClr val="F8A45E"/>
                </a:solidFill>
              </a:rPr>
              <a:t>[Part2.6]</a:t>
            </a:r>
          </a:p>
        </p:txBody>
      </p:sp>
      <p:cxnSp>
        <p:nvCxnSpPr>
          <p:cNvPr id="105" name="Straight Arrow Connector 211"/>
          <p:cNvCxnSpPr/>
          <p:nvPr/>
        </p:nvCxnSpPr>
        <p:spPr>
          <a:xfrm>
            <a:off x="1683624" y="1486440"/>
            <a:ext cx="228600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7" name="TextBox 24">
            <a:hlinkClick r:id="rId7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graphicFrame>
        <p:nvGraphicFramePr>
          <p:cNvPr id="108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45686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9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59623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3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37" name="Rectangle 16">
              <a:hlinkClick r:id="rId8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8" name="Rectangle 109">
              <a:hlinkClick r:id="rId9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1" name="Rectangle 110">
              <a:hlinkClick r:id="rId10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2" name="Rectangle 111">
              <a:hlinkClick r:id="rId11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5" name="Rectangle 112">
              <a:hlinkClick r:id="rId12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6" name="Rectangle 113">
              <a:hlinkClick r:id="rId13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7" name="Rectangle 117">
              <a:hlinkClick r:id="rId14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Rectangle 119">
              <a:hlinkClick r:id="rId15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0" name="Rectangle 130">
              <a:hlinkClick r:id="rId16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2" name="Rectangle 131">
              <a:hlinkClick r:id="rId17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6000437-1DAC-449D-B923-39A616F69321}"/>
              </a:ext>
            </a:extLst>
          </p:cNvPr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D:\أصول و pmp‬\PMI PMP Course-WorkShop Master Presentation (6th Edition) - V8 ةشغلا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7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424" y="660695"/>
            <a:ext cx="1298274" cy="1550308"/>
          </a:xfrm>
          <a:prstGeom prst="roundRect">
            <a:avLst>
              <a:gd name="adj" fmla="val 9528"/>
            </a:avLst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30584" y="578387"/>
            <a:ext cx="1129267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INITIATING PROCESS GROUP </a:t>
            </a:r>
            <a:r>
              <a:rPr lang="en-US" sz="800" b="1" dirty="0">
                <a:solidFill>
                  <a:srgbClr val="F9EEED"/>
                </a:solidFill>
              </a:rPr>
              <a:t>[Part2.2]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7801" y="2554172"/>
            <a:ext cx="1272022" cy="1533622"/>
          </a:xfrm>
          <a:prstGeom prst="roundRect">
            <a:avLst>
              <a:gd name="adj" fmla="val 897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806252" y="2471723"/>
            <a:ext cx="102623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CLOSING PROCESS GROUP </a:t>
            </a:r>
            <a:r>
              <a:rPr lang="en-US" sz="800" b="1" dirty="0">
                <a:solidFill>
                  <a:srgbClr val="F8A45E"/>
                </a:solidFill>
              </a:rPr>
              <a:t>[Part2.6]</a:t>
            </a:r>
          </a:p>
        </p:txBody>
      </p:sp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318616" y="1556349"/>
            <a:ext cx="11016948" cy="2865923"/>
            <a:chOff x="159790" y="1517709"/>
            <a:chExt cx="8323101" cy="2865923"/>
          </a:xfrm>
        </p:grpSpPr>
        <p:grpSp>
          <p:nvGrpSpPr>
            <p:cNvPr id="249" name="Group 248"/>
            <p:cNvGrpSpPr/>
            <p:nvPr/>
          </p:nvGrpSpPr>
          <p:grpSpPr>
            <a:xfrm>
              <a:off x="159790" y="1517709"/>
              <a:ext cx="8323101" cy="2865923"/>
              <a:chOff x="159790" y="1517709"/>
              <a:chExt cx="8323101" cy="2865923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7695487" y="3276599"/>
                <a:ext cx="255601" cy="1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8482891" y="4077632"/>
                <a:ext cx="0" cy="30600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round/>
                <a:headEnd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3693078" y="3296779"/>
                <a:ext cx="241784" cy="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hape 233"/>
              <p:cNvCxnSpPr/>
              <p:nvPr/>
            </p:nvCxnSpPr>
            <p:spPr>
              <a:xfrm rot="10800000" flipH="1" flipV="1">
                <a:off x="159790" y="1517709"/>
                <a:ext cx="5545999" cy="2560320"/>
              </a:xfrm>
              <a:prstGeom prst="bentConnector4">
                <a:avLst>
                  <a:gd name="adj1" fmla="val -2076"/>
                  <a:gd name="adj2" fmla="val 108551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2606570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rot="5400000">
                <a:off x="6888236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hape 154"/>
            <p:cNvCxnSpPr/>
            <p:nvPr/>
          </p:nvCxnSpPr>
          <p:spPr>
            <a:xfrm rot="16200000" flipH="1">
              <a:off x="5029200" y="883808"/>
              <a:ext cx="1588" cy="6362700"/>
            </a:xfrm>
            <a:prstGeom prst="bentConnector4">
              <a:avLst>
                <a:gd name="adj1" fmla="val 8397358"/>
                <a:gd name="adj2" fmla="val 100000"/>
              </a:avLst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Straight Arrow Connector 210"/>
          <p:cNvCxnSpPr/>
          <p:nvPr/>
        </p:nvCxnSpPr>
        <p:spPr>
          <a:xfrm rot="5400000">
            <a:off x="475664" y="2389011"/>
            <a:ext cx="274320" cy="2802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0545" y="2563794"/>
            <a:ext cx="4905855" cy="1524000"/>
          </a:xfrm>
          <a:prstGeom prst="roundRect">
            <a:avLst>
              <a:gd name="adj" fmla="val 66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9" name="Rounded Rectangle 58"/>
          <p:cNvSpPr/>
          <p:nvPr/>
        </p:nvSpPr>
        <p:spPr>
          <a:xfrm>
            <a:off x="6420076" y="3013546"/>
            <a:ext cx="1440000" cy="684000"/>
          </a:xfrm>
          <a:prstGeom prst="roundRect">
            <a:avLst/>
          </a:prstGeom>
          <a:solidFill>
            <a:srgbClr val="7FBF47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/>
              <a:t>Control Costs </a:t>
            </a:r>
          </a:p>
          <a:p>
            <a:pPr algn="ctr"/>
            <a:r>
              <a:rPr lang="en-US" sz="1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(P1.7.4) [P2.5.6]</a:t>
            </a:r>
            <a:endParaRPr lang="en-US" sz="1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88172" y="2424222"/>
            <a:ext cx="3282694" cy="25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CONTROLLING PROCESS GROUP </a:t>
            </a:r>
            <a:r>
              <a:rPr lang="en-US" sz="800" b="1" dirty="0">
                <a:solidFill>
                  <a:srgbClr val="C2D3E8"/>
                </a:solidFill>
              </a:rPr>
              <a:t>[Part2.5]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1716" y="660695"/>
            <a:ext cx="9988116" cy="1554480"/>
          </a:xfrm>
          <a:prstGeom prst="roundRect">
            <a:avLst>
              <a:gd name="adj" fmla="val 5699"/>
            </a:avLst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2" name="Rounded Rectangle 31"/>
          <p:cNvSpPr/>
          <p:nvPr/>
        </p:nvSpPr>
        <p:spPr>
          <a:xfrm>
            <a:off x="8961436" y="830786"/>
            <a:ext cx="1440000" cy="684000"/>
          </a:xfrm>
          <a:prstGeom prst="roundRect">
            <a:avLst/>
          </a:prstGeom>
          <a:solidFill>
            <a:srgbClr val="7FBF47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/>
              <a:t>Estimate Costs </a:t>
            </a:r>
          </a:p>
          <a:p>
            <a:pPr algn="ctr"/>
            <a:r>
              <a:rPr lang="en-US" sz="1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(P1.7.2) [P2.3.12]</a:t>
            </a:r>
            <a:endParaRPr lang="en-US" sz="1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35984" y="830786"/>
            <a:ext cx="1440000" cy="684000"/>
          </a:xfrm>
          <a:prstGeom prst="roundRect">
            <a:avLst/>
          </a:prstGeom>
          <a:solidFill>
            <a:srgbClr val="7FBF47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ctr">
            <a:noAutofit/>
          </a:bodyPr>
          <a:lstStyle/>
          <a:p>
            <a:pPr algn="ctr"/>
            <a:r>
              <a:rPr lang="en-US" sz="1400" b="1" dirty="0"/>
              <a:t>Determine Budget</a:t>
            </a:r>
          </a:p>
          <a:p>
            <a:pPr algn="ctr"/>
            <a:r>
              <a:rPr lang="en-US" sz="1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(P1.7.3) [P2.3.13]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499767" y="830786"/>
            <a:ext cx="1440000" cy="684000"/>
          </a:xfrm>
          <a:prstGeom prst="roundRect">
            <a:avLst/>
          </a:prstGeom>
          <a:solidFill>
            <a:srgbClr val="7FBF47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GB" sz="1400" b="1" dirty="0"/>
              <a:t>Plan Cost Management</a:t>
            </a:r>
          </a:p>
          <a:p>
            <a:pPr algn="ctr"/>
            <a:r>
              <a:rPr lang="en-GB" sz="1200" b="1" dirty="0"/>
              <a:t> </a:t>
            </a:r>
            <a:r>
              <a:rPr lang="en-GB" sz="1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(P1.7.1) [P2.3.11]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57669" y="541346"/>
            <a:ext cx="2160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PLANNING PROCESS GROUP </a:t>
            </a:r>
            <a:r>
              <a:rPr lang="en-US" sz="800" b="1" dirty="0">
                <a:solidFill>
                  <a:srgbClr val="E7EFF9"/>
                </a:solidFill>
              </a:rPr>
              <a:t>[Part2.3]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24244" y="4441765"/>
            <a:ext cx="6110708" cy="2249170"/>
            <a:chOff x="23746" y="-41"/>
            <a:chExt cx="7419" cy="3542"/>
          </a:xfrm>
        </p:grpSpPr>
        <p:sp>
          <p:nvSpPr>
            <p:cNvPr id="122" name="Rounded Rectangle 121"/>
            <p:cNvSpPr>
              <a:spLocks/>
            </p:cNvSpPr>
            <p:nvPr/>
          </p:nvSpPr>
          <p:spPr bwMode="auto">
            <a:xfrm>
              <a:off x="23822" y="-41"/>
              <a:ext cx="7343" cy="3542"/>
            </a:xfrm>
            <a:prstGeom prst="roundRect">
              <a:avLst>
                <a:gd name="adj" fmla="val 5756"/>
              </a:avLst>
            </a:prstGeom>
            <a:noFill/>
            <a:ln w="38215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4" name="Line 596"/>
            <p:cNvCxnSpPr>
              <a:cxnSpLocks noChangeShapeType="1"/>
            </p:cNvCxnSpPr>
            <p:nvPr/>
          </p:nvCxnSpPr>
          <p:spPr bwMode="auto">
            <a:xfrm>
              <a:off x="28713" y="281"/>
              <a:ext cx="679" cy="0"/>
            </a:xfrm>
            <a:prstGeom prst="line">
              <a:avLst/>
            </a:prstGeom>
            <a:noFill/>
            <a:ln w="16542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AutoShape 595"/>
            <p:cNvSpPr>
              <a:spLocks/>
            </p:cNvSpPr>
            <p:nvPr/>
          </p:nvSpPr>
          <p:spPr bwMode="auto">
            <a:xfrm>
              <a:off x="28654" y="228"/>
              <a:ext cx="795" cy="105"/>
            </a:xfrm>
            <a:custGeom>
              <a:avLst/>
              <a:gdLst>
                <a:gd name="T0" fmla="+- 0 29116 28995"/>
                <a:gd name="T1" fmla="*/ T0 w 795"/>
                <a:gd name="T2" fmla="+- 0 4401 4401"/>
                <a:gd name="T3" fmla="*/ 4401 h 105"/>
                <a:gd name="T4" fmla="+- 0 28995 28995"/>
                <a:gd name="T5" fmla="*/ T4 w 795"/>
                <a:gd name="T6" fmla="+- 0 4454 4401"/>
                <a:gd name="T7" fmla="*/ 4454 h 105"/>
                <a:gd name="T8" fmla="+- 0 29116 28995"/>
                <a:gd name="T9" fmla="*/ T8 w 795"/>
                <a:gd name="T10" fmla="+- 0 4506 4401"/>
                <a:gd name="T11" fmla="*/ 4506 h 105"/>
                <a:gd name="T12" fmla="+- 0 29070 28995"/>
                <a:gd name="T13" fmla="*/ T12 w 795"/>
                <a:gd name="T14" fmla="+- 0 4454 4401"/>
                <a:gd name="T15" fmla="*/ 4454 h 105"/>
                <a:gd name="T16" fmla="+- 0 29116 28995"/>
                <a:gd name="T17" fmla="*/ T16 w 795"/>
                <a:gd name="T18" fmla="+- 0 4401 4401"/>
                <a:gd name="T19" fmla="*/ 4401 h 105"/>
                <a:gd name="T20" fmla="+- 0 29790 28995"/>
                <a:gd name="T21" fmla="*/ T20 w 795"/>
                <a:gd name="T22" fmla="+- 0 4454 4401"/>
                <a:gd name="T23" fmla="*/ 4454 h 105"/>
                <a:gd name="T24" fmla="+- 0 29668 28995"/>
                <a:gd name="T25" fmla="*/ T24 w 795"/>
                <a:gd name="T26" fmla="+- 0 4401 4401"/>
                <a:gd name="T27" fmla="*/ 4401 h 105"/>
                <a:gd name="T28" fmla="+- 0 29715 28995"/>
                <a:gd name="T29" fmla="*/ T28 w 795"/>
                <a:gd name="T30" fmla="+- 0 4454 4401"/>
                <a:gd name="T31" fmla="*/ 4454 h 105"/>
                <a:gd name="T32" fmla="+- 0 29668 28995"/>
                <a:gd name="T33" fmla="*/ T32 w 795"/>
                <a:gd name="T34" fmla="+- 0 4506 4401"/>
                <a:gd name="T35" fmla="*/ 4506 h 105"/>
                <a:gd name="T36" fmla="+- 0 29790 28995"/>
                <a:gd name="T37" fmla="*/ T36 w 795"/>
                <a:gd name="T38" fmla="+- 0 4454 4401"/>
                <a:gd name="T39" fmla="*/ 445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95" h="105">
                  <a:moveTo>
                    <a:pt x="121" y="0"/>
                  </a:moveTo>
                  <a:lnTo>
                    <a:pt x="0" y="53"/>
                  </a:lnTo>
                  <a:lnTo>
                    <a:pt x="121" y="105"/>
                  </a:lnTo>
                  <a:lnTo>
                    <a:pt x="75" y="53"/>
                  </a:lnTo>
                  <a:lnTo>
                    <a:pt x="121" y="0"/>
                  </a:lnTo>
                  <a:moveTo>
                    <a:pt x="795" y="53"/>
                  </a:moveTo>
                  <a:lnTo>
                    <a:pt x="673" y="0"/>
                  </a:lnTo>
                  <a:lnTo>
                    <a:pt x="720" y="53"/>
                  </a:lnTo>
                  <a:lnTo>
                    <a:pt x="673" y="105"/>
                  </a:lnTo>
                  <a:lnTo>
                    <a:pt x="795" y="53"/>
                  </a:lnTo>
                </a:path>
              </a:pathLst>
            </a:custGeom>
            <a:solidFill>
              <a:srgbClr val="E9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6" name="Line 594"/>
            <p:cNvCxnSpPr>
              <a:cxnSpLocks noChangeShapeType="1"/>
            </p:cNvCxnSpPr>
            <p:nvPr/>
          </p:nvCxnSpPr>
          <p:spPr bwMode="auto">
            <a:xfrm>
              <a:off x="29601" y="280"/>
              <a:ext cx="795" cy="0"/>
            </a:xfrm>
            <a:prstGeom prst="line">
              <a:avLst/>
            </a:prstGeom>
            <a:noFill/>
            <a:ln w="16542">
              <a:solidFill>
                <a:srgbClr val="809A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" y="211"/>
              <a:ext cx="108" cy="138"/>
            </a:xfrm>
            <a:prstGeom prst="rect">
              <a:avLst/>
            </a:prstGeom>
            <a:noFill/>
            <a:ln w="127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592"/>
            <p:cNvSpPr txBox="1">
              <a:spLocks noChangeArrowheads="1"/>
            </p:cNvSpPr>
            <p:nvPr/>
          </p:nvSpPr>
          <p:spPr bwMode="auto">
            <a:xfrm>
              <a:off x="27343" y="218"/>
              <a:ext cx="380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5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arrows portray examples of permutations through interrelationships,</a:t>
              </a:r>
              <a:r>
                <a:rPr lang="en-US" sz="700" spc="-95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interactions,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overlaps,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iterations,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and integration within and among the Project Management Processes and Process</a:t>
              </a:r>
              <a:r>
                <a:rPr lang="en-US" sz="700" spc="-2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6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7790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 reality, and due to uniqueness of individual projects, the appropriate application and agility of Processes and Process Groups are determined by the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roject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anagement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rofessional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PMP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through managing/engaging the project stakeholders.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7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Processes are shown in the Process Group in which most of the related activities take place.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8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 Groups are neither project life cycle phases nor stages.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30" name="Text Box 592"/>
            <p:cNvSpPr txBox="1">
              <a:spLocks noChangeArrowheads="1"/>
            </p:cNvSpPr>
            <p:nvPr/>
          </p:nvSpPr>
          <p:spPr bwMode="auto">
            <a:xfrm>
              <a:off x="23746" y="194"/>
              <a:ext cx="357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lnSpc>
                  <a:spcPts val="910"/>
                </a:lnSpc>
                <a:spcBef>
                  <a:spcPts val="52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1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.X1]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1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X1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2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.Y1.Y2]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forty-nine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49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Processes.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3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(P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.Z1.Z2)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“Guide” to the Project Management Body of Knowledge (PMBOK</a:t>
              </a:r>
              <a:r>
                <a:rPr lang="en-US" sz="800" dirty="0">
                  <a:solidFill>
                    <a:srgbClr val="627A38"/>
                  </a:solidFill>
                </a:rPr>
                <a:t>®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Guide).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ten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Knowledge Areas 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Knowledge Areas subsections.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4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Among the total of six hundred sixty-ﬁve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665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(i.e.;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nputs,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ools &amp;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echniques, and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utputs) only one hundred forty-seven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147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are unique.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60891" y="2558848"/>
            <a:ext cx="4604270" cy="1524000"/>
          </a:xfrm>
          <a:prstGeom prst="roundRect">
            <a:avLst>
              <a:gd name="adj" fmla="val 795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664692" y="2425498"/>
            <a:ext cx="219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D99694"/>
                </a:solidFill>
              </a:rPr>
              <a:t>EXECUTING PROCESS GROUP </a:t>
            </a:r>
            <a:r>
              <a:rPr lang="en-US" sz="800" b="1" dirty="0">
                <a:solidFill>
                  <a:srgbClr val="E7BCBB"/>
                </a:solidFill>
              </a:rPr>
              <a:t>[Part2.4]</a:t>
            </a:r>
          </a:p>
        </p:txBody>
      </p:sp>
      <p:sp>
        <p:nvSpPr>
          <p:cNvPr id="133" name="Action Button: Custom 132">
            <a:hlinkClick r:id="rId5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6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cxnSp>
        <p:nvCxnSpPr>
          <p:cNvPr id="103" name="Straight Arrow Connector 249"/>
          <p:cNvCxnSpPr/>
          <p:nvPr/>
        </p:nvCxnSpPr>
        <p:spPr>
          <a:xfrm rot="5400000">
            <a:off x="11172438" y="2361562"/>
            <a:ext cx="252000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211"/>
          <p:cNvCxnSpPr/>
          <p:nvPr/>
        </p:nvCxnSpPr>
        <p:spPr>
          <a:xfrm>
            <a:off x="1683624" y="1486440"/>
            <a:ext cx="228600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TextBox 24">
            <a:hlinkClick r:id="rId7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graphicFrame>
        <p:nvGraphicFramePr>
          <p:cNvPr id="107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45686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8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59623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9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23" name="Rectangle 16">
              <a:hlinkClick r:id="rId8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Rectangle 109">
              <a:hlinkClick r:id="rId9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8" name="Rectangle 110">
              <a:hlinkClick r:id="rId10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1" name="Rectangle 111">
              <a:hlinkClick r:id="rId11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2" name="Rectangle 112">
              <a:hlinkClick r:id="rId12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5" name="Rectangle 113">
              <a:hlinkClick r:id="rId13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6" name="Rectangle 117">
              <a:hlinkClick r:id="rId14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7" name="Rectangle 119">
              <a:hlinkClick r:id="rId15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Rectangle 130">
              <a:hlinkClick r:id="rId16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0" name="Rectangle 131">
              <a:hlinkClick r:id="rId17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60EA44F-A900-4E15-BB75-14DD8EFD0DA4}"/>
              </a:ext>
            </a:extLst>
          </p:cNvPr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D:\أصول و pmp‬\PMI PMP Course-WorkShop Master Presentation (6th Edition) - V8 ةشغلا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7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424" y="660695"/>
            <a:ext cx="1298274" cy="1550308"/>
          </a:xfrm>
          <a:prstGeom prst="roundRect">
            <a:avLst>
              <a:gd name="adj" fmla="val 9528"/>
            </a:avLst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30584" y="578387"/>
            <a:ext cx="1129267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INITIATING PROCESS GROUP </a:t>
            </a:r>
            <a:r>
              <a:rPr lang="en-US" sz="800" b="1" dirty="0">
                <a:solidFill>
                  <a:srgbClr val="F9EEED"/>
                </a:solidFill>
              </a:rPr>
              <a:t>[Part2.2]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7801" y="2554172"/>
            <a:ext cx="1272022" cy="1533622"/>
          </a:xfrm>
          <a:prstGeom prst="roundRect">
            <a:avLst>
              <a:gd name="adj" fmla="val 897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806252" y="2471723"/>
            <a:ext cx="102623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CLOSING PROCESS GROUP </a:t>
            </a:r>
            <a:r>
              <a:rPr lang="en-US" sz="800" b="1" dirty="0">
                <a:solidFill>
                  <a:srgbClr val="F8A45E"/>
                </a:solidFill>
              </a:rPr>
              <a:t>[Part2.6]</a:t>
            </a:r>
          </a:p>
        </p:txBody>
      </p:sp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318616" y="1556349"/>
            <a:ext cx="11016948" cy="2865923"/>
            <a:chOff x="159790" y="1517709"/>
            <a:chExt cx="8323101" cy="2865923"/>
          </a:xfrm>
        </p:grpSpPr>
        <p:grpSp>
          <p:nvGrpSpPr>
            <p:cNvPr id="249" name="Group 248"/>
            <p:cNvGrpSpPr/>
            <p:nvPr/>
          </p:nvGrpSpPr>
          <p:grpSpPr>
            <a:xfrm>
              <a:off x="159790" y="1517709"/>
              <a:ext cx="8323101" cy="2865923"/>
              <a:chOff x="159790" y="1517709"/>
              <a:chExt cx="8323101" cy="2865923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7695487" y="3276599"/>
                <a:ext cx="255601" cy="1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8482891" y="4077632"/>
                <a:ext cx="0" cy="30600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round/>
                <a:headEnd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3693078" y="3296779"/>
                <a:ext cx="241784" cy="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hape 233"/>
              <p:cNvCxnSpPr/>
              <p:nvPr/>
            </p:nvCxnSpPr>
            <p:spPr>
              <a:xfrm rot="10800000" flipH="1" flipV="1">
                <a:off x="159790" y="1517709"/>
                <a:ext cx="5545999" cy="2560320"/>
              </a:xfrm>
              <a:prstGeom prst="bentConnector4">
                <a:avLst>
                  <a:gd name="adj1" fmla="val -2076"/>
                  <a:gd name="adj2" fmla="val 108551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2606570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rot="5400000">
                <a:off x="6888236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hape 154"/>
            <p:cNvCxnSpPr/>
            <p:nvPr/>
          </p:nvCxnSpPr>
          <p:spPr>
            <a:xfrm rot="16200000" flipH="1">
              <a:off x="5029200" y="883808"/>
              <a:ext cx="1588" cy="6362700"/>
            </a:xfrm>
            <a:prstGeom prst="bentConnector4">
              <a:avLst>
                <a:gd name="adj1" fmla="val 8397358"/>
                <a:gd name="adj2" fmla="val 100000"/>
              </a:avLst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2" name="Straight Arrow Connector 211"/>
          <p:cNvCxnSpPr/>
          <p:nvPr/>
        </p:nvCxnSpPr>
        <p:spPr>
          <a:xfrm>
            <a:off x="1683624" y="1486440"/>
            <a:ext cx="228600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rot="5400000">
            <a:off x="475664" y="2389011"/>
            <a:ext cx="274320" cy="2802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0545" y="2563794"/>
            <a:ext cx="4905855" cy="1524000"/>
          </a:xfrm>
          <a:prstGeom prst="roundRect">
            <a:avLst>
              <a:gd name="adj" fmla="val 66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5" name="Rounded Rectangle 54"/>
          <p:cNvSpPr/>
          <p:nvPr/>
        </p:nvSpPr>
        <p:spPr>
          <a:xfrm>
            <a:off x="7670112" y="3013546"/>
            <a:ext cx="1440000" cy="684000"/>
          </a:xfrm>
          <a:prstGeom prst="roundRect">
            <a:avLst/>
          </a:prstGeom>
          <a:solidFill>
            <a:srgbClr val="FCCFB9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" rIns="0" bIns="18000" rtlCol="0" anchor="ctr">
            <a:norm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Control Quality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A2785C"/>
                </a:solidFill>
              </a:rPr>
              <a:t>(P1.8.3) [P2.5.7]</a:t>
            </a:r>
            <a:endParaRPr lang="en-US" sz="1200" dirty="0">
              <a:solidFill>
                <a:srgbClr val="A2785C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88172" y="2424222"/>
            <a:ext cx="3282694" cy="25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CONTROLLING PROCESS GROUP </a:t>
            </a:r>
            <a:r>
              <a:rPr lang="en-US" sz="800" b="1" dirty="0">
                <a:solidFill>
                  <a:srgbClr val="C2D3E8"/>
                </a:solidFill>
              </a:rPr>
              <a:t>[Part2.5]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1716" y="660695"/>
            <a:ext cx="9988116" cy="1554480"/>
          </a:xfrm>
          <a:prstGeom prst="roundRect">
            <a:avLst>
              <a:gd name="adj" fmla="val 5699"/>
            </a:avLst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Rounded Rectangle 33"/>
          <p:cNvSpPr/>
          <p:nvPr/>
        </p:nvSpPr>
        <p:spPr>
          <a:xfrm>
            <a:off x="10421410" y="1435849"/>
            <a:ext cx="1440000" cy="684000"/>
          </a:xfrm>
          <a:prstGeom prst="roundRect">
            <a:avLst/>
          </a:prstGeom>
          <a:solidFill>
            <a:srgbClr val="FCCFB9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Plan Quality Management </a:t>
            </a:r>
          </a:p>
          <a:p>
            <a:pPr algn="ctr">
              <a:lnSpc>
                <a:spcPts val="1000"/>
              </a:lnSpc>
            </a:pPr>
            <a:r>
              <a:rPr lang="en-US" sz="1200" b="1" dirty="0">
                <a:ln w="18415" cmpd="sng">
                  <a:noFill/>
                  <a:prstDash val="solid"/>
                </a:ln>
                <a:solidFill>
                  <a:srgbClr val="A2785C"/>
                </a:solidFill>
              </a:rPr>
              <a:t>(P1.8.1) [P2.3.14]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57669" y="541346"/>
            <a:ext cx="2160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PLANNING PROCESS GROUP </a:t>
            </a:r>
            <a:r>
              <a:rPr lang="en-US" sz="800" b="1" dirty="0">
                <a:solidFill>
                  <a:srgbClr val="E7EFF9"/>
                </a:solidFill>
              </a:rPr>
              <a:t>[Part2.3]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24244" y="4441765"/>
            <a:ext cx="6110708" cy="2249170"/>
            <a:chOff x="23746" y="-41"/>
            <a:chExt cx="7419" cy="3542"/>
          </a:xfrm>
        </p:grpSpPr>
        <p:sp>
          <p:nvSpPr>
            <p:cNvPr id="122" name="Rounded Rectangle 121"/>
            <p:cNvSpPr>
              <a:spLocks/>
            </p:cNvSpPr>
            <p:nvPr/>
          </p:nvSpPr>
          <p:spPr bwMode="auto">
            <a:xfrm>
              <a:off x="23822" y="-41"/>
              <a:ext cx="7343" cy="3542"/>
            </a:xfrm>
            <a:prstGeom prst="roundRect">
              <a:avLst>
                <a:gd name="adj" fmla="val 5756"/>
              </a:avLst>
            </a:prstGeom>
            <a:noFill/>
            <a:ln w="38215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4" name="Line 596"/>
            <p:cNvCxnSpPr>
              <a:cxnSpLocks noChangeShapeType="1"/>
            </p:cNvCxnSpPr>
            <p:nvPr/>
          </p:nvCxnSpPr>
          <p:spPr bwMode="auto">
            <a:xfrm>
              <a:off x="28713" y="281"/>
              <a:ext cx="679" cy="0"/>
            </a:xfrm>
            <a:prstGeom prst="line">
              <a:avLst/>
            </a:prstGeom>
            <a:noFill/>
            <a:ln w="16542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AutoShape 595"/>
            <p:cNvSpPr>
              <a:spLocks/>
            </p:cNvSpPr>
            <p:nvPr/>
          </p:nvSpPr>
          <p:spPr bwMode="auto">
            <a:xfrm>
              <a:off x="28654" y="228"/>
              <a:ext cx="795" cy="105"/>
            </a:xfrm>
            <a:custGeom>
              <a:avLst/>
              <a:gdLst>
                <a:gd name="T0" fmla="+- 0 29116 28995"/>
                <a:gd name="T1" fmla="*/ T0 w 795"/>
                <a:gd name="T2" fmla="+- 0 4401 4401"/>
                <a:gd name="T3" fmla="*/ 4401 h 105"/>
                <a:gd name="T4" fmla="+- 0 28995 28995"/>
                <a:gd name="T5" fmla="*/ T4 w 795"/>
                <a:gd name="T6" fmla="+- 0 4454 4401"/>
                <a:gd name="T7" fmla="*/ 4454 h 105"/>
                <a:gd name="T8" fmla="+- 0 29116 28995"/>
                <a:gd name="T9" fmla="*/ T8 w 795"/>
                <a:gd name="T10" fmla="+- 0 4506 4401"/>
                <a:gd name="T11" fmla="*/ 4506 h 105"/>
                <a:gd name="T12" fmla="+- 0 29070 28995"/>
                <a:gd name="T13" fmla="*/ T12 w 795"/>
                <a:gd name="T14" fmla="+- 0 4454 4401"/>
                <a:gd name="T15" fmla="*/ 4454 h 105"/>
                <a:gd name="T16" fmla="+- 0 29116 28995"/>
                <a:gd name="T17" fmla="*/ T16 w 795"/>
                <a:gd name="T18" fmla="+- 0 4401 4401"/>
                <a:gd name="T19" fmla="*/ 4401 h 105"/>
                <a:gd name="T20" fmla="+- 0 29790 28995"/>
                <a:gd name="T21" fmla="*/ T20 w 795"/>
                <a:gd name="T22" fmla="+- 0 4454 4401"/>
                <a:gd name="T23" fmla="*/ 4454 h 105"/>
                <a:gd name="T24" fmla="+- 0 29668 28995"/>
                <a:gd name="T25" fmla="*/ T24 w 795"/>
                <a:gd name="T26" fmla="+- 0 4401 4401"/>
                <a:gd name="T27" fmla="*/ 4401 h 105"/>
                <a:gd name="T28" fmla="+- 0 29715 28995"/>
                <a:gd name="T29" fmla="*/ T28 w 795"/>
                <a:gd name="T30" fmla="+- 0 4454 4401"/>
                <a:gd name="T31" fmla="*/ 4454 h 105"/>
                <a:gd name="T32" fmla="+- 0 29668 28995"/>
                <a:gd name="T33" fmla="*/ T32 w 795"/>
                <a:gd name="T34" fmla="+- 0 4506 4401"/>
                <a:gd name="T35" fmla="*/ 4506 h 105"/>
                <a:gd name="T36" fmla="+- 0 29790 28995"/>
                <a:gd name="T37" fmla="*/ T36 w 795"/>
                <a:gd name="T38" fmla="+- 0 4454 4401"/>
                <a:gd name="T39" fmla="*/ 445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95" h="105">
                  <a:moveTo>
                    <a:pt x="121" y="0"/>
                  </a:moveTo>
                  <a:lnTo>
                    <a:pt x="0" y="53"/>
                  </a:lnTo>
                  <a:lnTo>
                    <a:pt x="121" y="105"/>
                  </a:lnTo>
                  <a:lnTo>
                    <a:pt x="75" y="53"/>
                  </a:lnTo>
                  <a:lnTo>
                    <a:pt x="121" y="0"/>
                  </a:lnTo>
                  <a:moveTo>
                    <a:pt x="795" y="53"/>
                  </a:moveTo>
                  <a:lnTo>
                    <a:pt x="673" y="0"/>
                  </a:lnTo>
                  <a:lnTo>
                    <a:pt x="720" y="53"/>
                  </a:lnTo>
                  <a:lnTo>
                    <a:pt x="673" y="105"/>
                  </a:lnTo>
                  <a:lnTo>
                    <a:pt x="795" y="53"/>
                  </a:lnTo>
                </a:path>
              </a:pathLst>
            </a:custGeom>
            <a:solidFill>
              <a:srgbClr val="E9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6" name="Line 594"/>
            <p:cNvCxnSpPr>
              <a:cxnSpLocks noChangeShapeType="1"/>
            </p:cNvCxnSpPr>
            <p:nvPr/>
          </p:nvCxnSpPr>
          <p:spPr bwMode="auto">
            <a:xfrm>
              <a:off x="29601" y="280"/>
              <a:ext cx="795" cy="0"/>
            </a:xfrm>
            <a:prstGeom prst="line">
              <a:avLst/>
            </a:prstGeom>
            <a:noFill/>
            <a:ln w="16542">
              <a:solidFill>
                <a:srgbClr val="809A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" y="211"/>
              <a:ext cx="108" cy="138"/>
            </a:xfrm>
            <a:prstGeom prst="rect">
              <a:avLst/>
            </a:prstGeom>
            <a:noFill/>
            <a:ln w="127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592"/>
            <p:cNvSpPr txBox="1">
              <a:spLocks noChangeArrowheads="1"/>
            </p:cNvSpPr>
            <p:nvPr/>
          </p:nvSpPr>
          <p:spPr bwMode="auto">
            <a:xfrm>
              <a:off x="27343" y="218"/>
              <a:ext cx="380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5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arrows portray examples of permutations through interrelationships,</a:t>
              </a:r>
              <a:r>
                <a:rPr lang="en-US" sz="700" spc="-95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interactions,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overlaps,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iterations,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and integration within and among the Project Management Processes and Process</a:t>
              </a:r>
              <a:r>
                <a:rPr lang="en-US" sz="700" spc="-2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6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7790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 reality, and due to uniqueness of individual projects, the appropriate application and agility of Processes and Process Groups are determined by the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roject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anagement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rofessional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PMP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through managing/engaging the project stakeholders.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7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Processes are shown in the Process Group in which most of the related activities take place.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8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 Groups are neither project life cycle phases nor stages.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30" name="Text Box 592"/>
            <p:cNvSpPr txBox="1">
              <a:spLocks noChangeArrowheads="1"/>
            </p:cNvSpPr>
            <p:nvPr/>
          </p:nvSpPr>
          <p:spPr bwMode="auto">
            <a:xfrm>
              <a:off x="23746" y="194"/>
              <a:ext cx="357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lnSpc>
                  <a:spcPts val="910"/>
                </a:lnSpc>
                <a:spcBef>
                  <a:spcPts val="52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1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.X1]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1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X1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2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.Y1.Y2]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forty-nine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49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Processes.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3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(P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.Z1.Z2)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“Guide” to the Project Management Body of Knowledge (PMBOK</a:t>
              </a:r>
              <a:r>
                <a:rPr lang="en-US" sz="800" dirty="0">
                  <a:solidFill>
                    <a:srgbClr val="627A38"/>
                  </a:solidFill>
                </a:rPr>
                <a:t>®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Guide).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ten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Knowledge Areas 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Knowledge Areas subsections.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4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Among the total of six hundred sixty-ﬁve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665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(i.e.;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nputs,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ools &amp;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echniques, and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utputs) only one hundred forty-seven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147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are unique.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60891" y="2558848"/>
            <a:ext cx="4604270" cy="1524000"/>
          </a:xfrm>
          <a:prstGeom prst="roundRect">
            <a:avLst>
              <a:gd name="adj" fmla="val 795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664692" y="2425498"/>
            <a:ext cx="219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D99694"/>
                </a:solidFill>
              </a:rPr>
              <a:t>EXECUTING PROCESS GROUP </a:t>
            </a:r>
            <a:r>
              <a:rPr lang="en-US" sz="800" b="1" dirty="0">
                <a:solidFill>
                  <a:srgbClr val="E7BCBB"/>
                </a:solidFill>
              </a:rPr>
              <a:t>[Part2.4]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454830" y="3002142"/>
            <a:ext cx="1440000" cy="684000"/>
          </a:xfrm>
          <a:prstGeom prst="roundRect">
            <a:avLst/>
          </a:prstGeom>
          <a:solidFill>
            <a:srgbClr val="FCCFB9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Manage Quality 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rgbClr val="A2785C"/>
                </a:solidFill>
              </a:rPr>
              <a:t>(P1.8.2) [P2.4.3]</a:t>
            </a:r>
          </a:p>
        </p:txBody>
      </p:sp>
      <p:sp>
        <p:nvSpPr>
          <p:cNvPr id="133" name="Action Button: Custom 132">
            <a:hlinkClick r:id="rId5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6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cxnSp>
        <p:nvCxnSpPr>
          <p:cNvPr id="103" name="Straight Arrow Connector 249"/>
          <p:cNvCxnSpPr/>
          <p:nvPr/>
        </p:nvCxnSpPr>
        <p:spPr>
          <a:xfrm rot="5400000">
            <a:off x="11172438" y="2361562"/>
            <a:ext cx="252000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7" name="TextBox 24">
            <a:hlinkClick r:id="rId7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graphicFrame>
        <p:nvGraphicFramePr>
          <p:cNvPr id="108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45686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9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59623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3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37" name="Rectangle 16">
              <a:hlinkClick r:id="rId8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8" name="Rectangle 109">
              <a:hlinkClick r:id="rId9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1" name="Rectangle 110">
              <a:hlinkClick r:id="rId10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2" name="Rectangle 111">
              <a:hlinkClick r:id="rId11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5" name="Rectangle 112">
              <a:hlinkClick r:id="rId12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6" name="Rectangle 113">
              <a:hlinkClick r:id="rId13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7" name="Rectangle 117">
              <a:hlinkClick r:id="rId14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Rectangle 119">
              <a:hlinkClick r:id="rId15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0" name="Rectangle 130">
              <a:hlinkClick r:id="rId16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2" name="Rectangle 131">
              <a:hlinkClick r:id="rId17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BF5E19A-4BEA-43CD-B1C8-B66C315F0AB9}"/>
              </a:ext>
            </a:extLst>
          </p:cNvPr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D:\أصول و pmp‬\PMI PMP Course-WorkShop Master Presentation (6th Edition) - V8 ةشغلا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7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424" y="660695"/>
            <a:ext cx="1298274" cy="1550308"/>
          </a:xfrm>
          <a:prstGeom prst="roundRect">
            <a:avLst>
              <a:gd name="adj" fmla="val 9528"/>
            </a:avLst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30584" y="578387"/>
            <a:ext cx="1129267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INITIATING PROCESS GROUP </a:t>
            </a:r>
            <a:r>
              <a:rPr lang="en-US" sz="800" b="1" dirty="0">
                <a:solidFill>
                  <a:srgbClr val="F9EEED"/>
                </a:solidFill>
              </a:rPr>
              <a:t>[Part2.2]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7801" y="2554172"/>
            <a:ext cx="1272022" cy="1533622"/>
          </a:xfrm>
          <a:prstGeom prst="roundRect">
            <a:avLst>
              <a:gd name="adj" fmla="val 897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806252" y="2471723"/>
            <a:ext cx="102623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CLOSING PROCESS GROUP </a:t>
            </a:r>
            <a:r>
              <a:rPr lang="en-US" sz="800" b="1" dirty="0">
                <a:solidFill>
                  <a:srgbClr val="F8A45E"/>
                </a:solidFill>
              </a:rPr>
              <a:t>[Part2.6]</a:t>
            </a:r>
          </a:p>
        </p:txBody>
      </p:sp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318616" y="1556349"/>
            <a:ext cx="11016948" cy="2865923"/>
            <a:chOff x="159790" y="1517709"/>
            <a:chExt cx="8323101" cy="2865923"/>
          </a:xfrm>
        </p:grpSpPr>
        <p:grpSp>
          <p:nvGrpSpPr>
            <p:cNvPr id="249" name="Group 248"/>
            <p:cNvGrpSpPr/>
            <p:nvPr/>
          </p:nvGrpSpPr>
          <p:grpSpPr>
            <a:xfrm>
              <a:off x="159790" y="1517709"/>
              <a:ext cx="8323101" cy="2865923"/>
              <a:chOff x="159790" y="1517709"/>
              <a:chExt cx="8323101" cy="2865923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7695487" y="3276599"/>
                <a:ext cx="255601" cy="1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8482891" y="4077632"/>
                <a:ext cx="0" cy="30600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round/>
                <a:headEnd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3693078" y="3296779"/>
                <a:ext cx="241784" cy="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hape 233"/>
              <p:cNvCxnSpPr/>
              <p:nvPr/>
            </p:nvCxnSpPr>
            <p:spPr>
              <a:xfrm rot="10800000" flipH="1" flipV="1">
                <a:off x="159790" y="1517709"/>
                <a:ext cx="5545999" cy="2560320"/>
              </a:xfrm>
              <a:prstGeom prst="bentConnector4">
                <a:avLst>
                  <a:gd name="adj1" fmla="val -2076"/>
                  <a:gd name="adj2" fmla="val 108551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2606570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rot="5400000">
                <a:off x="6888236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hape 154"/>
            <p:cNvCxnSpPr/>
            <p:nvPr/>
          </p:nvCxnSpPr>
          <p:spPr>
            <a:xfrm rot="16200000" flipH="1">
              <a:off x="5029200" y="883808"/>
              <a:ext cx="1588" cy="6362700"/>
            </a:xfrm>
            <a:prstGeom prst="bentConnector4">
              <a:avLst>
                <a:gd name="adj1" fmla="val 8397358"/>
                <a:gd name="adj2" fmla="val 100000"/>
              </a:avLst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1" name="Straight Arrow Connector 210"/>
          <p:cNvCxnSpPr/>
          <p:nvPr/>
        </p:nvCxnSpPr>
        <p:spPr>
          <a:xfrm rot="5400000">
            <a:off x="475664" y="2389011"/>
            <a:ext cx="274320" cy="2802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360545" y="2563794"/>
            <a:ext cx="4905855" cy="1524000"/>
          </a:xfrm>
          <a:prstGeom prst="roundRect">
            <a:avLst>
              <a:gd name="adj" fmla="val 66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8" name="TextBox 67"/>
          <p:cNvSpPr txBox="1"/>
          <p:nvPr/>
        </p:nvSpPr>
        <p:spPr>
          <a:xfrm>
            <a:off x="5488172" y="2424222"/>
            <a:ext cx="3282694" cy="25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CONTROLLING PROCESS GROUP </a:t>
            </a:r>
            <a:r>
              <a:rPr lang="en-US" sz="800" b="1" dirty="0">
                <a:solidFill>
                  <a:srgbClr val="C2D3E8"/>
                </a:solidFill>
              </a:rPr>
              <a:t>[Part2.5]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8717338" y="2991481"/>
            <a:ext cx="1440000" cy="684000"/>
          </a:xfrm>
          <a:prstGeom prst="roundRect">
            <a:avLst/>
          </a:prstGeom>
          <a:solidFill>
            <a:srgbClr val="00A778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/>
              <a:t>Control Resources</a:t>
            </a:r>
          </a:p>
          <a:p>
            <a:pPr algn="ctr"/>
            <a:r>
              <a:rPr lang="en-US" sz="1200" b="1" dirty="0"/>
              <a:t> </a:t>
            </a:r>
            <a:r>
              <a:rPr lang="en-US" sz="1200" b="1" dirty="0">
                <a:solidFill>
                  <a:srgbClr val="9FFFE4"/>
                </a:solidFill>
              </a:rPr>
              <a:t>(P1.9.6) [P2.5.8]</a:t>
            </a:r>
            <a:endParaRPr lang="en-US" sz="1200" dirty="0">
              <a:solidFill>
                <a:srgbClr val="9FFFE4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51716" y="660695"/>
            <a:ext cx="9988116" cy="1554480"/>
          </a:xfrm>
          <a:prstGeom prst="roundRect">
            <a:avLst>
              <a:gd name="adj" fmla="val 5699"/>
            </a:avLst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5" name="Rounded Rectangle 34"/>
          <p:cNvSpPr/>
          <p:nvPr/>
        </p:nvSpPr>
        <p:spPr>
          <a:xfrm>
            <a:off x="8979381" y="1143060"/>
            <a:ext cx="1440000" cy="684000"/>
          </a:xfrm>
          <a:prstGeom prst="roundRect">
            <a:avLst/>
          </a:prstGeom>
          <a:solidFill>
            <a:srgbClr val="00A778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Plan Resource Management </a:t>
            </a:r>
          </a:p>
          <a:p>
            <a:pPr algn="ctr">
              <a:lnSpc>
                <a:spcPts val="1000"/>
              </a:lnSpc>
            </a:pPr>
            <a:r>
              <a:rPr lang="en-US" sz="1200" b="1" dirty="0">
                <a:ln w="18415" cmpd="sng">
                  <a:noFill/>
                  <a:prstDash val="solid"/>
                </a:ln>
                <a:solidFill>
                  <a:srgbClr val="9FFFE4"/>
                </a:solidFill>
              </a:rPr>
              <a:t>(P1.9.1) [P2.3.15]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448865" y="1143060"/>
            <a:ext cx="1440000" cy="684000"/>
          </a:xfrm>
          <a:prstGeom prst="roundRect">
            <a:avLst/>
          </a:prstGeom>
          <a:solidFill>
            <a:srgbClr val="00A778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 Estimate Activity Resources</a:t>
            </a:r>
          </a:p>
          <a:p>
            <a:pPr algn="ctr">
              <a:lnSpc>
                <a:spcPts val="1000"/>
              </a:lnSpc>
            </a:pPr>
            <a:r>
              <a:rPr lang="en-GB" sz="1200" b="1" dirty="0">
                <a:ln w="18415" cmpd="sng">
                  <a:noFill/>
                  <a:prstDash val="solid"/>
                </a:ln>
                <a:solidFill>
                  <a:srgbClr val="9FFFE4"/>
                </a:solidFill>
              </a:rPr>
              <a:t>(P1.9.2) [P2.3.16]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57669" y="541346"/>
            <a:ext cx="2160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PLANNING PROCESS GROUP </a:t>
            </a:r>
            <a:r>
              <a:rPr lang="en-US" sz="800" b="1" dirty="0">
                <a:solidFill>
                  <a:srgbClr val="E7EFF9"/>
                </a:solidFill>
              </a:rPr>
              <a:t>[Part2.3]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24244" y="4441765"/>
            <a:ext cx="6110708" cy="2249170"/>
            <a:chOff x="23746" y="-41"/>
            <a:chExt cx="7419" cy="3542"/>
          </a:xfrm>
        </p:grpSpPr>
        <p:sp>
          <p:nvSpPr>
            <p:cNvPr id="122" name="Rounded Rectangle 121"/>
            <p:cNvSpPr>
              <a:spLocks/>
            </p:cNvSpPr>
            <p:nvPr/>
          </p:nvSpPr>
          <p:spPr bwMode="auto">
            <a:xfrm>
              <a:off x="23822" y="-41"/>
              <a:ext cx="7343" cy="3542"/>
            </a:xfrm>
            <a:prstGeom prst="roundRect">
              <a:avLst>
                <a:gd name="adj" fmla="val 5756"/>
              </a:avLst>
            </a:prstGeom>
            <a:noFill/>
            <a:ln w="38215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4" name="Line 596"/>
            <p:cNvCxnSpPr>
              <a:cxnSpLocks noChangeShapeType="1"/>
            </p:cNvCxnSpPr>
            <p:nvPr/>
          </p:nvCxnSpPr>
          <p:spPr bwMode="auto">
            <a:xfrm>
              <a:off x="28713" y="281"/>
              <a:ext cx="679" cy="0"/>
            </a:xfrm>
            <a:prstGeom prst="line">
              <a:avLst/>
            </a:prstGeom>
            <a:noFill/>
            <a:ln w="16542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AutoShape 595"/>
            <p:cNvSpPr>
              <a:spLocks/>
            </p:cNvSpPr>
            <p:nvPr/>
          </p:nvSpPr>
          <p:spPr bwMode="auto">
            <a:xfrm>
              <a:off x="28654" y="228"/>
              <a:ext cx="795" cy="105"/>
            </a:xfrm>
            <a:custGeom>
              <a:avLst/>
              <a:gdLst>
                <a:gd name="T0" fmla="+- 0 29116 28995"/>
                <a:gd name="T1" fmla="*/ T0 w 795"/>
                <a:gd name="T2" fmla="+- 0 4401 4401"/>
                <a:gd name="T3" fmla="*/ 4401 h 105"/>
                <a:gd name="T4" fmla="+- 0 28995 28995"/>
                <a:gd name="T5" fmla="*/ T4 w 795"/>
                <a:gd name="T6" fmla="+- 0 4454 4401"/>
                <a:gd name="T7" fmla="*/ 4454 h 105"/>
                <a:gd name="T8" fmla="+- 0 29116 28995"/>
                <a:gd name="T9" fmla="*/ T8 w 795"/>
                <a:gd name="T10" fmla="+- 0 4506 4401"/>
                <a:gd name="T11" fmla="*/ 4506 h 105"/>
                <a:gd name="T12" fmla="+- 0 29070 28995"/>
                <a:gd name="T13" fmla="*/ T12 w 795"/>
                <a:gd name="T14" fmla="+- 0 4454 4401"/>
                <a:gd name="T15" fmla="*/ 4454 h 105"/>
                <a:gd name="T16" fmla="+- 0 29116 28995"/>
                <a:gd name="T17" fmla="*/ T16 w 795"/>
                <a:gd name="T18" fmla="+- 0 4401 4401"/>
                <a:gd name="T19" fmla="*/ 4401 h 105"/>
                <a:gd name="T20" fmla="+- 0 29790 28995"/>
                <a:gd name="T21" fmla="*/ T20 w 795"/>
                <a:gd name="T22" fmla="+- 0 4454 4401"/>
                <a:gd name="T23" fmla="*/ 4454 h 105"/>
                <a:gd name="T24" fmla="+- 0 29668 28995"/>
                <a:gd name="T25" fmla="*/ T24 w 795"/>
                <a:gd name="T26" fmla="+- 0 4401 4401"/>
                <a:gd name="T27" fmla="*/ 4401 h 105"/>
                <a:gd name="T28" fmla="+- 0 29715 28995"/>
                <a:gd name="T29" fmla="*/ T28 w 795"/>
                <a:gd name="T30" fmla="+- 0 4454 4401"/>
                <a:gd name="T31" fmla="*/ 4454 h 105"/>
                <a:gd name="T32" fmla="+- 0 29668 28995"/>
                <a:gd name="T33" fmla="*/ T32 w 795"/>
                <a:gd name="T34" fmla="+- 0 4506 4401"/>
                <a:gd name="T35" fmla="*/ 4506 h 105"/>
                <a:gd name="T36" fmla="+- 0 29790 28995"/>
                <a:gd name="T37" fmla="*/ T36 w 795"/>
                <a:gd name="T38" fmla="+- 0 4454 4401"/>
                <a:gd name="T39" fmla="*/ 445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95" h="105">
                  <a:moveTo>
                    <a:pt x="121" y="0"/>
                  </a:moveTo>
                  <a:lnTo>
                    <a:pt x="0" y="53"/>
                  </a:lnTo>
                  <a:lnTo>
                    <a:pt x="121" y="105"/>
                  </a:lnTo>
                  <a:lnTo>
                    <a:pt x="75" y="53"/>
                  </a:lnTo>
                  <a:lnTo>
                    <a:pt x="121" y="0"/>
                  </a:lnTo>
                  <a:moveTo>
                    <a:pt x="795" y="53"/>
                  </a:moveTo>
                  <a:lnTo>
                    <a:pt x="673" y="0"/>
                  </a:lnTo>
                  <a:lnTo>
                    <a:pt x="720" y="53"/>
                  </a:lnTo>
                  <a:lnTo>
                    <a:pt x="673" y="105"/>
                  </a:lnTo>
                  <a:lnTo>
                    <a:pt x="795" y="53"/>
                  </a:lnTo>
                </a:path>
              </a:pathLst>
            </a:custGeom>
            <a:solidFill>
              <a:srgbClr val="E9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6" name="Line 594"/>
            <p:cNvCxnSpPr>
              <a:cxnSpLocks noChangeShapeType="1"/>
            </p:cNvCxnSpPr>
            <p:nvPr/>
          </p:nvCxnSpPr>
          <p:spPr bwMode="auto">
            <a:xfrm>
              <a:off x="29601" y="280"/>
              <a:ext cx="795" cy="0"/>
            </a:xfrm>
            <a:prstGeom prst="line">
              <a:avLst/>
            </a:prstGeom>
            <a:noFill/>
            <a:ln w="16542">
              <a:solidFill>
                <a:srgbClr val="809A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" y="211"/>
              <a:ext cx="108" cy="138"/>
            </a:xfrm>
            <a:prstGeom prst="rect">
              <a:avLst/>
            </a:prstGeom>
            <a:noFill/>
            <a:ln w="127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592"/>
            <p:cNvSpPr txBox="1">
              <a:spLocks noChangeArrowheads="1"/>
            </p:cNvSpPr>
            <p:nvPr/>
          </p:nvSpPr>
          <p:spPr bwMode="auto">
            <a:xfrm>
              <a:off x="27343" y="218"/>
              <a:ext cx="380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5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arrows portray examples of permutations through interrelationships,</a:t>
              </a:r>
              <a:r>
                <a:rPr lang="en-US" sz="700" spc="-95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interactions,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overlaps,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iterations,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and integration within and among the Project Management Processes and Process</a:t>
              </a:r>
              <a:r>
                <a:rPr lang="en-US" sz="700" spc="-2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6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7790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 reality, and due to uniqueness of individual projects, the appropriate application and agility of Processes and Process Groups are determined by the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roject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anagement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rofessional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PMP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through managing/engaging the project stakeholders.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7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Processes are shown in the Process Group in which most of the related activities take place.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8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 Groups are neither project life cycle phases nor stages.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30" name="Text Box 592"/>
            <p:cNvSpPr txBox="1">
              <a:spLocks noChangeArrowheads="1"/>
            </p:cNvSpPr>
            <p:nvPr/>
          </p:nvSpPr>
          <p:spPr bwMode="auto">
            <a:xfrm>
              <a:off x="23746" y="194"/>
              <a:ext cx="357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lnSpc>
                  <a:spcPts val="910"/>
                </a:lnSpc>
                <a:spcBef>
                  <a:spcPts val="52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1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.X1]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1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X1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2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.Y1.Y2]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forty-nine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49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Processes.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3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(P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.Z1.Z2)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“Guide” to the Project Management Body of Knowledge (PMBOK</a:t>
              </a:r>
              <a:r>
                <a:rPr lang="en-US" sz="800" dirty="0">
                  <a:solidFill>
                    <a:srgbClr val="627A38"/>
                  </a:solidFill>
                </a:rPr>
                <a:t>®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Guide).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ten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Knowledge Areas 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Knowledge Areas subsections.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4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Among the total of six hundred sixty-ﬁve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665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(i.e.;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nputs,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ools &amp;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echniques, and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utputs) only one hundred forty-seven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147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are unique.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60891" y="2558848"/>
            <a:ext cx="4604270" cy="1524000"/>
          </a:xfrm>
          <a:prstGeom prst="roundRect">
            <a:avLst>
              <a:gd name="adj" fmla="val 795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664692" y="2425498"/>
            <a:ext cx="219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D99694"/>
                </a:solidFill>
              </a:rPr>
              <a:t>EXECUTING PROCESS GROUP </a:t>
            </a:r>
            <a:r>
              <a:rPr lang="en-US" sz="800" b="1" dirty="0">
                <a:solidFill>
                  <a:srgbClr val="E7BCBB"/>
                </a:solidFill>
              </a:rPr>
              <a:t>[Part2.4]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8390" y="2989263"/>
            <a:ext cx="1440000" cy="684000"/>
          </a:xfrm>
          <a:prstGeom prst="roundRect">
            <a:avLst/>
          </a:prstGeom>
          <a:solidFill>
            <a:srgbClr val="00A778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/>
              <a:t>Acquire Resources </a:t>
            </a:r>
          </a:p>
          <a:p>
            <a:pPr algn="ctr"/>
            <a:r>
              <a:rPr lang="en-US" sz="1200" b="1" dirty="0">
                <a:solidFill>
                  <a:srgbClr val="9FFFE4"/>
                </a:solidFill>
              </a:rPr>
              <a:t>(P1.9.3) [P2.4.4]</a:t>
            </a:r>
            <a:endParaRPr lang="en-US" sz="1200" dirty="0">
              <a:solidFill>
                <a:srgbClr val="9FFFE4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914192" y="2989263"/>
            <a:ext cx="1440000" cy="684000"/>
          </a:xfrm>
          <a:prstGeom prst="roundRect">
            <a:avLst/>
          </a:prstGeom>
          <a:solidFill>
            <a:srgbClr val="00A778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/>
              <a:t>Develop Team </a:t>
            </a:r>
          </a:p>
          <a:p>
            <a:pPr algn="ctr"/>
            <a:r>
              <a:rPr lang="en-US" sz="1200" b="1" dirty="0">
                <a:solidFill>
                  <a:srgbClr val="9FFFE4"/>
                </a:solidFill>
              </a:rPr>
              <a:t>(P1.9.4) [P2.4.5]</a:t>
            </a:r>
            <a:endParaRPr lang="en-US" sz="1200" dirty="0">
              <a:solidFill>
                <a:srgbClr val="9FFFE4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76747" y="2989263"/>
            <a:ext cx="1440000" cy="684000"/>
          </a:xfrm>
          <a:prstGeom prst="roundRect">
            <a:avLst/>
          </a:prstGeom>
          <a:solidFill>
            <a:srgbClr val="00A778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/>
              <a:t>Manage Team </a:t>
            </a:r>
          </a:p>
          <a:p>
            <a:pPr algn="ctr"/>
            <a:r>
              <a:rPr lang="en-US" sz="1200" b="1" dirty="0">
                <a:solidFill>
                  <a:srgbClr val="9FFFE4"/>
                </a:solidFill>
              </a:rPr>
              <a:t>(P1.9.5) [P2.4.6]</a:t>
            </a:r>
            <a:endParaRPr lang="en-US" sz="1200" dirty="0">
              <a:solidFill>
                <a:srgbClr val="9FFFE4"/>
              </a:solidFill>
            </a:endParaRPr>
          </a:p>
        </p:txBody>
      </p:sp>
      <p:sp>
        <p:nvSpPr>
          <p:cNvPr id="133" name="Action Button: Custom 132">
            <a:hlinkClick r:id="rId5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6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cxnSp>
        <p:nvCxnSpPr>
          <p:cNvPr id="103" name="Straight Arrow Connector 249"/>
          <p:cNvCxnSpPr/>
          <p:nvPr/>
        </p:nvCxnSpPr>
        <p:spPr>
          <a:xfrm rot="5400000">
            <a:off x="11172438" y="2361562"/>
            <a:ext cx="252000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211"/>
          <p:cNvCxnSpPr/>
          <p:nvPr/>
        </p:nvCxnSpPr>
        <p:spPr>
          <a:xfrm>
            <a:off x="1683624" y="1486440"/>
            <a:ext cx="228600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TextBox 24">
            <a:hlinkClick r:id="rId7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graphicFrame>
        <p:nvGraphicFramePr>
          <p:cNvPr id="107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45686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8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59623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9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23" name="Rectangle 16">
              <a:hlinkClick r:id="rId8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Rectangle 109">
              <a:hlinkClick r:id="rId9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8" name="Rectangle 110">
              <a:hlinkClick r:id="rId10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1" name="Rectangle 111">
              <a:hlinkClick r:id="rId11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2" name="Rectangle 112">
              <a:hlinkClick r:id="rId12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5" name="Rectangle 113">
              <a:hlinkClick r:id="rId13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6" name="Rectangle 117">
              <a:hlinkClick r:id="rId14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7" name="Rectangle 119">
              <a:hlinkClick r:id="rId15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Rectangle 130">
              <a:hlinkClick r:id="rId16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0" name="Rectangle 131">
              <a:hlinkClick r:id="rId17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68884FD-2550-4C66-B8D8-150ACF98B7CB}"/>
              </a:ext>
            </a:extLst>
          </p:cNvPr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D:\أصول و pmp‬\PMI PMP Course-WorkShop Master Presentation (6th Edition) - V8 ةشغلاث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17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/>
          <p:cNvSpPr txBox="1"/>
          <p:nvPr/>
        </p:nvSpPr>
        <p:spPr>
          <a:xfrm>
            <a:off x="1624946" y="-46392"/>
            <a:ext cx="8668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C000"/>
                </a:solidFill>
              </a:rPr>
              <a:t>Project Management Process Groups and Knowledge Areas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01672" y="4476986"/>
            <a:ext cx="1216152" cy="740062"/>
          </a:xfrm>
          <a:prstGeom prst="rect">
            <a:avLst/>
          </a:prstGeom>
          <a:solidFill>
            <a:srgbClr val="A6D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Final Product</a:t>
            </a:r>
            <a:r>
              <a:rPr lang="en-US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tx1"/>
                </a:solidFill>
              </a:rPr>
              <a:t> Service </a:t>
            </a:r>
            <a:r>
              <a:rPr lang="en-US" sz="1600" b="1" dirty="0">
                <a:solidFill>
                  <a:schemeClr val="bg1"/>
                </a:solidFill>
              </a:rPr>
              <a:t>or</a:t>
            </a:r>
            <a:r>
              <a:rPr lang="en-US" sz="1600" b="1" dirty="0">
                <a:solidFill>
                  <a:schemeClr val="tx1"/>
                </a:solidFill>
              </a:rPr>
              <a:t> Result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2424" y="660695"/>
            <a:ext cx="1298274" cy="1550308"/>
          </a:xfrm>
          <a:prstGeom prst="roundRect">
            <a:avLst>
              <a:gd name="adj" fmla="val 9528"/>
            </a:avLst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30584" y="578387"/>
            <a:ext cx="1129267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INITIATING PROCESS GROUP </a:t>
            </a:r>
            <a:r>
              <a:rPr lang="en-US" sz="800" b="1" dirty="0">
                <a:solidFill>
                  <a:srgbClr val="F9EEED"/>
                </a:solidFill>
              </a:rPr>
              <a:t>[Part2.2]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667801" y="2554172"/>
            <a:ext cx="1272022" cy="1533622"/>
          </a:xfrm>
          <a:prstGeom prst="roundRect">
            <a:avLst>
              <a:gd name="adj" fmla="val 8975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806252" y="2471723"/>
            <a:ext cx="1026230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CLOSING PROCESS GROUP </a:t>
            </a:r>
            <a:r>
              <a:rPr lang="en-US" sz="800" b="1" dirty="0">
                <a:solidFill>
                  <a:srgbClr val="F8A45E"/>
                </a:solidFill>
              </a:rPr>
              <a:t>[Part2.6]</a:t>
            </a:r>
          </a:p>
        </p:txBody>
      </p:sp>
      <p:sp>
        <p:nvSpPr>
          <p:cNvPr id="139" name="Action Button: Custom 138">
            <a:hlinkClick r:id="" action="ppaction://hlinkshowjump?jump=endshow" highlightClick="1"/>
          </p:cNvPr>
          <p:cNvSpPr/>
          <p:nvPr/>
        </p:nvSpPr>
        <p:spPr>
          <a:xfrm>
            <a:off x="10701672" y="6225477"/>
            <a:ext cx="1216152" cy="233211"/>
          </a:xfrm>
          <a:prstGeom prst="actionButtonBlank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FINISH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318616" y="1556349"/>
            <a:ext cx="11016948" cy="2865923"/>
            <a:chOff x="159790" y="1517709"/>
            <a:chExt cx="8323101" cy="2865923"/>
          </a:xfrm>
        </p:grpSpPr>
        <p:grpSp>
          <p:nvGrpSpPr>
            <p:cNvPr id="249" name="Group 248"/>
            <p:cNvGrpSpPr/>
            <p:nvPr/>
          </p:nvGrpSpPr>
          <p:grpSpPr>
            <a:xfrm>
              <a:off x="159790" y="1517709"/>
              <a:ext cx="8323101" cy="2865923"/>
              <a:chOff x="159790" y="1517709"/>
              <a:chExt cx="8323101" cy="2865923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7695487" y="3276599"/>
                <a:ext cx="255601" cy="1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8482891" y="4077632"/>
                <a:ext cx="0" cy="30600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round/>
                <a:headEnd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/>
              <p:cNvCxnSpPr/>
              <p:nvPr/>
            </p:nvCxnSpPr>
            <p:spPr>
              <a:xfrm flipV="1">
                <a:off x="3693078" y="3296779"/>
                <a:ext cx="241784" cy="0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hape 233"/>
              <p:cNvCxnSpPr/>
              <p:nvPr/>
            </p:nvCxnSpPr>
            <p:spPr>
              <a:xfrm rot="10800000" flipH="1" flipV="1">
                <a:off x="159790" y="1517709"/>
                <a:ext cx="5545999" cy="2560320"/>
              </a:xfrm>
              <a:prstGeom prst="bentConnector4">
                <a:avLst>
                  <a:gd name="adj1" fmla="val -2076"/>
                  <a:gd name="adj2" fmla="val 108551"/>
                </a:avLst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>
              <a:xfrm rot="5400000">
                <a:off x="2606570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>
              <a:xfrm rot="5400000">
                <a:off x="6888236" y="2350714"/>
                <a:ext cx="274320" cy="2117"/>
              </a:xfrm>
              <a:prstGeom prst="straightConnector1">
                <a:avLst/>
              </a:prstGeom>
              <a:ln w="22225">
                <a:solidFill>
                  <a:schemeClr val="accent6">
                    <a:lumMod val="50000"/>
                  </a:schemeClr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hape 154"/>
            <p:cNvCxnSpPr/>
            <p:nvPr/>
          </p:nvCxnSpPr>
          <p:spPr>
            <a:xfrm rot="16200000" flipH="1">
              <a:off x="5029200" y="883808"/>
              <a:ext cx="1588" cy="6362700"/>
            </a:xfrm>
            <a:prstGeom prst="bentConnector4">
              <a:avLst>
                <a:gd name="adj1" fmla="val 8397358"/>
                <a:gd name="adj2" fmla="val 100000"/>
              </a:avLst>
            </a:prstGeom>
            <a:ln w="22225">
              <a:solidFill>
                <a:schemeClr val="accent6">
                  <a:lumMod val="50000"/>
                </a:schemeClr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5360545" y="2563794"/>
            <a:ext cx="4905855" cy="1524000"/>
          </a:xfrm>
          <a:prstGeom prst="roundRect">
            <a:avLst>
              <a:gd name="adj" fmla="val 66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7" name="Rounded Rectangle 56"/>
          <p:cNvSpPr/>
          <p:nvPr/>
        </p:nvSpPr>
        <p:spPr>
          <a:xfrm>
            <a:off x="5466255" y="3324470"/>
            <a:ext cx="1440000" cy="684000"/>
          </a:xfrm>
          <a:prstGeom prst="roundRect">
            <a:avLst/>
          </a:prstGeom>
          <a:solidFill>
            <a:srgbClr val="FFF200"/>
          </a:solidFill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Monitor Communications 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rgbClr val="928F00"/>
                </a:solidFill>
              </a:rPr>
              <a:t>(P1.10.3) [P2.5.9]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88172" y="2424222"/>
            <a:ext cx="3282694" cy="2539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MONITORING &amp; CONTROLLING PROCESS GROUP </a:t>
            </a:r>
            <a:r>
              <a:rPr lang="en-US" sz="800" b="1" dirty="0">
                <a:solidFill>
                  <a:srgbClr val="C2D3E8"/>
                </a:solidFill>
              </a:rPr>
              <a:t>[Part2.5]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1716" y="660695"/>
            <a:ext cx="9988116" cy="1554480"/>
          </a:xfrm>
          <a:prstGeom prst="roundRect">
            <a:avLst>
              <a:gd name="adj" fmla="val 5699"/>
            </a:avLst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6" name="Rounded Rectangle 35"/>
          <p:cNvSpPr/>
          <p:nvPr/>
        </p:nvSpPr>
        <p:spPr>
          <a:xfrm>
            <a:off x="2013804" y="1478933"/>
            <a:ext cx="1440000" cy="684000"/>
          </a:xfrm>
          <a:prstGeom prst="roundRect">
            <a:avLst/>
          </a:prstGeom>
          <a:solidFill>
            <a:srgbClr val="FFF2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fr-FR" sz="14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Plan Communications Management </a:t>
            </a:r>
          </a:p>
          <a:p>
            <a:pPr algn="ctr"/>
            <a:r>
              <a:rPr lang="fr-FR" sz="1200" b="1" dirty="0">
                <a:ln w="18415" cmpd="sng">
                  <a:noFill/>
                  <a:prstDash val="solid"/>
                </a:ln>
                <a:solidFill>
                  <a:srgbClr val="928F00"/>
                </a:solidFill>
              </a:rPr>
              <a:t>(P1.10.1) [P2.3.17]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57669" y="541346"/>
            <a:ext cx="2160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PLANNING PROCESS GROUP </a:t>
            </a:r>
            <a:r>
              <a:rPr lang="en-US" sz="800" b="1" dirty="0">
                <a:solidFill>
                  <a:srgbClr val="E7EFF9"/>
                </a:solidFill>
              </a:rPr>
              <a:t>[Part2.3]</a:t>
            </a:r>
          </a:p>
        </p:txBody>
      </p: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224244" y="4441765"/>
            <a:ext cx="6110708" cy="2249170"/>
            <a:chOff x="23746" y="-41"/>
            <a:chExt cx="7419" cy="3542"/>
          </a:xfrm>
        </p:grpSpPr>
        <p:sp>
          <p:nvSpPr>
            <p:cNvPr id="122" name="Rounded Rectangle 121"/>
            <p:cNvSpPr>
              <a:spLocks/>
            </p:cNvSpPr>
            <p:nvPr/>
          </p:nvSpPr>
          <p:spPr bwMode="auto">
            <a:xfrm>
              <a:off x="23822" y="-41"/>
              <a:ext cx="7343" cy="3542"/>
            </a:xfrm>
            <a:prstGeom prst="roundRect">
              <a:avLst>
                <a:gd name="adj" fmla="val 5756"/>
              </a:avLst>
            </a:prstGeom>
            <a:noFill/>
            <a:ln w="38215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4" name="Line 596"/>
            <p:cNvCxnSpPr>
              <a:cxnSpLocks noChangeShapeType="1"/>
            </p:cNvCxnSpPr>
            <p:nvPr/>
          </p:nvCxnSpPr>
          <p:spPr bwMode="auto">
            <a:xfrm>
              <a:off x="28713" y="281"/>
              <a:ext cx="679" cy="0"/>
            </a:xfrm>
            <a:prstGeom prst="line">
              <a:avLst/>
            </a:prstGeom>
            <a:noFill/>
            <a:ln w="16542">
              <a:solidFill>
                <a:srgbClr val="A6D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AutoShape 595"/>
            <p:cNvSpPr>
              <a:spLocks/>
            </p:cNvSpPr>
            <p:nvPr/>
          </p:nvSpPr>
          <p:spPr bwMode="auto">
            <a:xfrm>
              <a:off x="28654" y="228"/>
              <a:ext cx="795" cy="105"/>
            </a:xfrm>
            <a:custGeom>
              <a:avLst/>
              <a:gdLst>
                <a:gd name="T0" fmla="+- 0 29116 28995"/>
                <a:gd name="T1" fmla="*/ T0 w 795"/>
                <a:gd name="T2" fmla="+- 0 4401 4401"/>
                <a:gd name="T3" fmla="*/ 4401 h 105"/>
                <a:gd name="T4" fmla="+- 0 28995 28995"/>
                <a:gd name="T5" fmla="*/ T4 w 795"/>
                <a:gd name="T6" fmla="+- 0 4454 4401"/>
                <a:gd name="T7" fmla="*/ 4454 h 105"/>
                <a:gd name="T8" fmla="+- 0 29116 28995"/>
                <a:gd name="T9" fmla="*/ T8 w 795"/>
                <a:gd name="T10" fmla="+- 0 4506 4401"/>
                <a:gd name="T11" fmla="*/ 4506 h 105"/>
                <a:gd name="T12" fmla="+- 0 29070 28995"/>
                <a:gd name="T13" fmla="*/ T12 w 795"/>
                <a:gd name="T14" fmla="+- 0 4454 4401"/>
                <a:gd name="T15" fmla="*/ 4454 h 105"/>
                <a:gd name="T16" fmla="+- 0 29116 28995"/>
                <a:gd name="T17" fmla="*/ T16 w 795"/>
                <a:gd name="T18" fmla="+- 0 4401 4401"/>
                <a:gd name="T19" fmla="*/ 4401 h 105"/>
                <a:gd name="T20" fmla="+- 0 29790 28995"/>
                <a:gd name="T21" fmla="*/ T20 w 795"/>
                <a:gd name="T22" fmla="+- 0 4454 4401"/>
                <a:gd name="T23" fmla="*/ 4454 h 105"/>
                <a:gd name="T24" fmla="+- 0 29668 28995"/>
                <a:gd name="T25" fmla="*/ T24 w 795"/>
                <a:gd name="T26" fmla="+- 0 4401 4401"/>
                <a:gd name="T27" fmla="*/ 4401 h 105"/>
                <a:gd name="T28" fmla="+- 0 29715 28995"/>
                <a:gd name="T29" fmla="*/ T28 w 795"/>
                <a:gd name="T30" fmla="+- 0 4454 4401"/>
                <a:gd name="T31" fmla="*/ 4454 h 105"/>
                <a:gd name="T32" fmla="+- 0 29668 28995"/>
                <a:gd name="T33" fmla="*/ T32 w 795"/>
                <a:gd name="T34" fmla="+- 0 4506 4401"/>
                <a:gd name="T35" fmla="*/ 4506 h 105"/>
                <a:gd name="T36" fmla="+- 0 29790 28995"/>
                <a:gd name="T37" fmla="*/ T36 w 795"/>
                <a:gd name="T38" fmla="+- 0 4454 4401"/>
                <a:gd name="T39" fmla="*/ 4454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95" h="105">
                  <a:moveTo>
                    <a:pt x="121" y="0"/>
                  </a:moveTo>
                  <a:lnTo>
                    <a:pt x="0" y="53"/>
                  </a:lnTo>
                  <a:lnTo>
                    <a:pt x="121" y="105"/>
                  </a:lnTo>
                  <a:lnTo>
                    <a:pt x="75" y="53"/>
                  </a:lnTo>
                  <a:lnTo>
                    <a:pt x="121" y="0"/>
                  </a:lnTo>
                  <a:moveTo>
                    <a:pt x="795" y="53"/>
                  </a:moveTo>
                  <a:lnTo>
                    <a:pt x="673" y="0"/>
                  </a:lnTo>
                  <a:lnTo>
                    <a:pt x="720" y="53"/>
                  </a:lnTo>
                  <a:lnTo>
                    <a:pt x="673" y="105"/>
                  </a:lnTo>
                  <a:lnTo>
                    <a:pt x="795" y="53"/>
                  </a:lnTo>
                </a:path>
              </a:pathLst>
            </a:custGeom>
            <a:solidFill>
              <a:srgbClr val="E93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ar-SA" sz="2000"/>
            </a:p>
          </p:txBody>
        </p:sp>
        <p:cxnSp>
          <p:nvCxnSpPr>
            <p:cNvPr id="126" name="Line 594"/>
            <p:cNvCxnSpPr>
              <a:cxnSpLocks noChangeShapeType="1"/>
            </p:cNvCxnSpPr>
            <p:nvPr/>
          </p:nvCxnSpPr>
          <p:spPr bwMode="auto">
            <a:xfrm>
              <a:off x="29601" y="280"/>
              <a:ext cx="795" cy="0"/>
            </a:xfrm>
            <a:prstGeom prst="line">
              <a:avLst/>
            </a:prstGeom>
            <a:noFill/>
            <a:ln w="16542">
              <a:solidFill>
                <a:srgbClr val="809AC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7" name="Picture 1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5" y="211"/>
              <a:ext cx="108" cy="138"/>
            </a:xfrm>
            <a:prstGeom prst="rect">
              <a:avLst/>
            </a:prstGeom>
            <a:noFill/>
            <a:ln w="12700"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Text Box 592"/>
            <p:cNvSpPr txBox="1">
              <a:spLocks noChangeArrowheads="1"/>
            </p:cNvSpPr>
            <p:nvPr/>
          </p:nvSpPr>
          <p:spPr bwMode="auto">
            <a:xfrm>
              <a:off x="27343" y="218"/>
              <a:ext cx="3809" cy="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5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arrows portray examples of permutations through interrelationships,</a:t>
              </a:r>
              <a:r>
                <a:rPr lang="en-US" sz="700" spc="-95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interactions,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overlaps,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iterations,</a:t>
              </a:r>
              <a:r>
                <a:rPr lang="en-US" sz="700" spc="-9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and integration within and among the Project Management Processes and Process</a:t>
              </a:r>
              <a:r>
                <a:rPr lang="en-US" sz="700" spc="-2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6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7790" algn="just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In reality, and due to uniqueness of individual projects, the appropriate application and agility of Processes and Process Groups are determined by the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roject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anagement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rofessional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PMP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through managing/engaging the project stakeholders.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7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Processes are shown in the Process Group in which most of the related activities take place.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3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8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>
                <a:lnSpc>
                  <a:spcPct val="105000"/>
                </a:lnSpc>
                <a:spcBef>
                  <a:spcPts val="5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The Project Management Process Groups are neither project life cycle phases nor stages.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30" name="Text Box 592"/>
            <p:cNvSpPr txBox="1">
              <a:spLocks noChangeArrowheads="1"/>
            </p:cNvSpPr>
            <p:nvPr/>
          </p:nvSpPr>
          <p:spPr bwMode="auto">
            <a:xfrm>
              <a:off x="23746" y="194"/>
              <a:ext cx="3578" cy="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0815" algn="just">
                <a:lnSpc>
                  <a:spcPts val="910"/>
                </a:lnSpc>
                <a:spcBef>
                  <a:spcPts val="52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1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.X1]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1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X1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0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2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[P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.Y1.Y2]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“Standard” for Project Management.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 Groups.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Y2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Project Management forty-nine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49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Processes.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910"/>
                </a:lnSpc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3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lnSpc>
                  <a:spcPts val="735"/>
                </a:lnSpc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(P</a:t>
              </a:r>
              <a:r>
                <a:rPr lang="en-US" sz="5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.Z1.Z2) P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art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The “Guide” to the Project Management Body of Knowledge (PMBOK</a:t>
              </a:r>
              <a:r>
                <a:rPr lang="en-US" sz="800" dirty="0">
                  <a:solidFill>
                    <a:srgbClr val="627A38"/>
                  </a:solidFill>
                </a:rPr>
                <a:t>®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 Guide).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65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Z1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ten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Knowledge Areas 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70"/>
                </a:spcBef>
              </a:pP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Z2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: Project Management Knowledge Areas subsections.</a:t>
              </a:r>
              <a:endParaRPr lang="en-US" sz="12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algn="just">
                <a:spcBef>
                  <a:spcPts val="565"/>
                </a:spcBef>
              </a:pPr>
              <a:r>
                <a:rPr lang="en-US" sz="8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Annotation 4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 marL="170815" marR="98425" algn="just">
                <a:lnSpc>
                  <a:spcPct val="105000"/>
                </a:lnSpc>
                <a:spcBef>
                  <a:spcPts val="10"/>
                </a:spcBef>
              </a:pP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Among the total of six hundred sixty-ﬁve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665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(i.e.;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nputs,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ools &amp;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echniques, and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utputs) only one hundred forty-seven (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147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  <a:r>
                <a:rPr lang="en-US" sz="700" b="1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ITTO</a:t>
              </a:r>
              <a:r>
                <a:rPr lang="en-US" sz="700" dirty="0">
                  <a:solidFill>
                    <a:srgbClr val="A6D060"/>
                  </a:solidFill>
                  <a:latin typeface="Arial" panose="020B0604020202020204" pitchFamily="34" charset="0"/>
                  <a:ea typeface="Courier New" panose="02070309020205020404" pitchFamily="49" charset="0"/>
                  <a:cs typeface="Courier New" panose="02070309020205020404" pitchFamily="49" charset="0"/>
                </a:rPr>
                <a:t>s are unique.</a:t>
              </a:r>
              <a:endParaRPr lang="en-US" sz="1100" dirty="0"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60891" y="2558848"/>
            <a:ext cx="4604270" cy="1524000"/>
          </a:xfrm>
          <a:prstGeom prst="roundRect">
            <a:avLst>
              <a:gd name="adj" fmla="val 795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67" name="TextBox 66"/>
          <p:cNvSpPr txBox="1"/>
          <p:nvPr/>
        </p:nvSpPr>
        <p:spPr>
          <a:xfrm>
            <a:off x="664692" y="2425498"/>
            <a:ext cx="2196000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D99694"/>
                </a:solidFill>
              </a:rPr>
              <a:t>EXECUTING PROCESS GROUP </a:t>
            </a:r>
            <a:r>
              <a:rPr lang="en-US" sz="800" b="1" dirty="0">
                <a:solidFill>
                  <a:srgbClr val="E7BCBB"/>
                </a:solidFill>
              </a:rPr>
              <a:t>[Part2.4]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9753" y="3318792"/>
            <a:ext cx="1440000" cy="684000"/>
          </a:xfrm>
          <a:prstGeom prst="roundRect">
            <a:avLst/>
          </a:prstGeom>
          <a:solidFill>
            <a:srgbClr val="FFF2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Manage Communications </a:t>
            </a:r>
          </a:p>
          <a:p>
            <a:pPr algn="ctr"/>
            <a:r>
              <a:rPr lang="en-US" sz="1200" b="1" dirty="0">
                <a:ln w="18415" cmpd="sng">
                  <a:noFill/>
                  <a:prstDash val="solid"/>
                </a:ln>
                <a:solidFill>
                  <a:srgbClr val="928F00"/>
                </a:solidFill>
              </a:rPr>
              <a:t>(P1.10.2) [P2.4.7]</a:t>
            </a:r>
          </a:p>
        </p:txBody>
      </p:sp>
      <p:sp>
        <p:nvSpPr>
          <p:cNvPr id="133" name="Action Button: Custom 132">
            <a:hlinkClick r:id="rId5" action="ppaction://hlinksldjump" highlightClick="1"/>
          </p:cNvPr>
          <p:cNvSpPr/>
          <p:nvPr/>
        </p:nvSpPr>
        <p:spPr>
          <a:xfrm>
            <a:off x="10701672" y="5944384"/>
            <a:ext cx="1216152" cy="233211"/>
          </a:xfrm>
          <a:prstGeom prst="actionButtonBlank">
            <a:avLst/>
          </a:prstGeom>
          <a:solidFill>
            <a:srgbClr val="F3812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HOME</a:t>
            </a:r>
          </a:p>
        </p:txBody>
      </p:sp>
      <p:sp>
        <p:nvSpPr>
          <p:cNvPr id="134" name="Action Button: Custom 133">
            <a:hlinkClick r:id="rId6" action="ppaction://hlinksldjump" highlightClick="1"/>
          </p:cNvPr>
          <p:cNvSpPr/>
          <p:nvPr/>
        </p:nvSpPr>
        <p:spPr>
          <a:xfrm>
            <a:off x="10701672" y="5663291"/>
            <a:ext cx="1216152" cy="233211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START</a:t>
            </a:r>
          </a:p>
        </p:txBody>
      </p:sp>
      <p:cxnSp>
        <p:nvCxnSpPr>
          <p:cNvPr id="103" name="Straight Arrow Connector 249"/>
          <p:cNvCxnSpPr/>
          <p:nvPr/>
        </p:nvCxnSpPr>
        <p:spPr>
          <a:xfrm rot="5400000">
            <a:off x="11172438" y="2361562"/>
            <a:ext cx="252000" cy="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211"/>
          <p:cNvCxnSpPr/>
          <p:nvPr/>
        </p:nvCxnSpPr>
        <p:spPr>
          <a:xfrm>
            <a:off x="1683624" y="1486440"/>
            <a:ext cx="228600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3"/>
          <p:cNvSpPr/>
          <p:nvPr/>
        </p:nvSpPr>
        <p:spPr>
          <a:xfrm>
            <a:off x="6450210" y="4444323"/>
            <a:ext cx="3800108" cy="2245372"/>
          </a:xfrm>
          <a:prstGeom prst="roundRect">
            <a:avLst>
              <a:gd name="adj" fmla="val 5522"/>
            </a:avLst>
          </a:prstGeom>
          <a:noFill/>
          <a:ln w="38100">
            <a:solidFill>
              <a:srgbClr val="A6D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TextBox 24">
            <a:hlinkClick r:id="rId7" action="ppaction://hlinkpres?slideindex=1&amp;slidetitle="/>
          </p:cNvPr>
          <p:cNvSpPr txBox="1"/>
          <p:nvPr/>
        </p:nvSpPr>
        <p:spPr>
          <a:xfrm>
            <a:off x="6635701" y="4374228"/>
            <a:ext cx="2988000" cy="159450"/>
          </a:xfrm>
          <a:prstGeom prst="rect">
            <a:avLst/>
          </a:prstGeom>
          <a:solidFill>
            <a:schemeClr val="tx1"/>
          </a:solidFill>
          <a:ln w="12700" cmpd="dbl">
            <a:noFill/>
          </a:ln>
        </p:spPr>
        <p:txBody>
          <a:bodyPr wrap="square" lIns="0" tIns="0" rIns="0" bIns="0" rtlCol="0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PROJECT MANAGEMENT KNOWLEDGE AREAS 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(P1.4-13)</a:t>
            </a:r>
          </a:p>
        </p:txBody>
      </p:sp>
      <p:graphicFrame>
        <p:nvGraphicFramePr>
          <p:cNvPr id="107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45686"/>
              </p:ext>
            </p:extLst>
          </p:nvPr>
        </p:nvGraphicFramePr>
        <p:xfrm>
          <a:off x="6560008" y="4631699"/>
          <a:ext cx="1976775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36DB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Integration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(P1.4)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8B70B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(P1.5)</a:t>
                      </a: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Schedule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(P1.6)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7FBF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Project Cost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(P1.7)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CCFB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Quality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(P1.8)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8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59623"/>
              </p:ext>
            </p:extLst>
          </p:nvPr>
        </p:nvGraphicFramePr>
        <p:xfrm>
          <a:off x="8431761" y="4629712"/>
          <a:ext cx="1742181" cy="19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00A7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Resource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(P1.9)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FF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Communications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(P1.10)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Risk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(P1.11)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B45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Procurement 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(P1.12)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R="0" marT="0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900" dirty="0"/>
                    </a:p>
                  </a:txBody>
                  <a:tcPr marL="90488" marR="90488" marT="45244" marB="45244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Project Stakeholder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Management </a:t>
                      </a: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(P1.13)</a:t>
                      </a: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90488" marR="90488" marT="45244" marB="45244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9" name="Group 17"/>
          <p:cNvGrpSpPr/>
          <p:nvPr/>
        </p:nvGrpSpPr>
        <p:grpSpPr>
          <a:xfrm>
            <a:off x="6559550" y="4612581"/>
            <a:ext cx="3606631" cy="2009824"/>
            <a:chOff x="6364748" y="4573944"/>
            <a:chExt cx="3606631" cy="2009824"/>
          </a:xfrm>
        </p:grpSpPr>
        <p:sp>
          <p:nvSpPr>
            <p:cNvPr id="123" name="Rectangle 16">
              <a:hlinkClick r:id="rId8" action="ppaction://hlinksldjump"/>
            </p:cNvPr>
            <p:cNvSpPr/>
            <p:nvPr/>
          </p:nvSpPr>
          <p:spPr>
            <a:xfrm>
              <a:off x="6368982" y="4607598"/>
              <a:ext cx="1700898" cy="364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7" name="Rectangle 109">
              <a:hlinkClick r:id="rId9" action="ppaction://hlinksldjump"/>
            </p:cNvPr>
            <p:cNvSpPr/>
            <p:nvPr/>
          </p:nvSpPr>
          <p:spPr>
            <a:xfrm>
              <a:off x="6364748" y="498421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8" name="Rectangle 110">
              <a:hlinkClick r:id="rId10" action="ppaction://hlinksldjump"/>
            </p:cNvPr>
            <p:cNvSpPr/>
            <p:nvPr/>
          </p:nvSpPr>
          <p:spPr>
            <a:xfrm>
              <a:off x="6364748" y="5380157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1" name="Rectangle 111">
              <a:hlinkClick r:id="rId11" action="ppaction://hlinksldjump"/>
            </p:cNvPr>
            <p:cNvSpPr/>
            <p:nvPr/>
          </p:nvSpPr>
          <p:spPr>
            <a:xfrm>
              <a:off x="6364748" y="577609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2" name="Rectangle 112">
              <a:hlinkClick r:id="rId12" action="ppaction://hlinksldjump"/>
            </p:cNvPr>
            <p:cNvSpPr/>
            <p:nvPr/>
          </p:nvSpPr>
          <p:spPr>
            <a:xfrm>
              <a:off x="6364748" y="6172038"/>
              <a:ext cx="1700898" cy="388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5" name="Rectangle 113">
              <a:hlinkClick r:id="rId13" action="ppaction://hlinksldjump"/>
            </p:cNvPr>
            <p:cNvSpPr/>
            <p:nvPr/>
          </p:nvSpPr>
          <p:spPr>
            <a:xfrm>
              <a:off x="8214239" y="4573944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6" name="Rectangle 117">
              <a:hlinkClick r:id="rId14" action="ppaction://hlinksldjump"/>
            </p:cNvPr>
            <p:cNvSpPr/>
            <p:nvPr/>
          </p:nvSpPr>
          <p:spPr>
            <a:xfrm>
              <a:off x="8214239" y="496988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7" name="Rectangle 119">
              <a:hlinkClick r:id="rId15" action="ppaction://hlinksldjump"/>
            </p:cNvPr>
            <p:cNvSpPr/>
            <p:nvPr/>
          </p:nvSpPr>
          <p:spPr>
            <a:xfrm>
              <a:off x="8214239" y="5365825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8" name="Rectangle 130">
              <a:hlinkClick r:id="rId16" action="ppaction://hlinksldjump"/>
            </p:cNvPr>
            <p:cNvSpPr/>
            <p:nvPr/>
          </p:nvSpPr>
          <p:spPr>
            <a:xfrm>
              <a:off x="8214239" y="576176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0" name="Rectangle 131">
              <a:hlinkClick r:id="rId17" action="ppaction://hlinksldjump"/>
            </p:cNvPr>
            <p:cNvSpPr/>
            <p:nvPr/>
          </p:nvSpPr>
          <p:spPr>
            <a:xfrm>
              <a:off x="8214239" y="6157706"/>
              <a:ext cx="1757140" cy="426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3B111C7-4070-426F-9262-FE8C546F9BDE}"/>
              </a:ext>
            </a:extLst>
          </p:cNvPr>
          <p:cNvSpPr txBox="1"/>
          <p:nvPr/>
        </p:nvSpPr>
        <p:spPr>
          <a:xfrm>
            <a:off x="3529067" y="305396"/>
            <a:ext cx="48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According to PMI PMBOK® Guide - 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Sixth Edition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00" y="78304"/>
            <a:ext cx="762031" cy="4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M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izPlan - mlt 1 B">
      <a:dk1>
        <a:srgbClr val="000000"/>
      </a:dk1>
      <a:lt1>
        <a:srgbClr val="FFFFFF"/>
      </a:lt1>
      <a:dk2>
        <a:srgbClr val="7D8287"/>
      </a:dk2>
      <a:lt2>
        <a:srgbClr val="EBEEF0"/>
      </a:lt2>
      <a:accent1>
        <a:srgbClr val="5A004B"/>
      </a:accent1>
      <a:accent2>
        <a:srgbClr val="D71414"/>
      </a:accent2>
      <a:accent3>
        <a:srgbClr val="FFAF00"/>
      </a:accent3>
      <a:accent4>
        <a:srgbClr val="96B900"/>
      </a:accent4>
      <a:accent5>
        <a:srgbClr val="00A082"/>
      </a:accent5>
      <a:accent6>
        <a:srgbClr val="2891D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6864</TotalTime>
  <Words>5259</Words>
  <Application>Microsoft Office PowerPoint</Application>
  <PresentationFormat>Widescreen</PresentationFormat>
  <Paragraphs>758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Arimo</vt:lpstr>
      <vt:lpstr>Calibri</vt:lpstr>
      <vt:lpstr>Calibri Light</vt:lpstr>
      <vt:lpstr>Courier New</vt:lpstr>
      <vt:lpstr>Gill Sans</vt:lpstr>
      <vt:lpstr>Helvetica Light</vt:lpstr>
      <vt:lpstr>Montserrat Light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PMI PMP Course-Workshop Master Presentation (6th Edition)</dc:title>
  <dc:creator>Azam M. Zaqzouq</dc:creator>
  <cp:keywords>PMI PMP Course-Workshop Master Presentation (6th Edition)</cp:keywords>
  <cp:revision>449</cp:revision>
  <dcterms:created xsi:type="dcterms:W3CDTF">2018-04-25T08:49:59Z</dcterms:created>
  <dcterms:modified xsi:type="dcterms:W3CDTF">2023-07-21T21:22:33Z</dcterms:modified>
</cp:coreProperties>
</file>